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handoutMasterIdLst>
    <p:handoutMasterId r:id="rId25"/>
  </p:handoutMasterIdLst>
  <p:sldIdLst>
    <p:sldId id="256" r:id="rId2"/>
    <p:sldId id="267" r:id="rId3"/>
    <p:sldId id="257" r:id="rId4"/>
    <p:sldId id="258" r:id="rId5"/>
    <p:sldId id="275" r:id="rId6"/>
    <p:sldId id="274" r:id="rId7"/>
    <p:sldId id="269" r:id="rId8"/>
    <p:sldId id="259" r:id="rId9"/>
    <p:sldId id="271" r:id="rId10"/>
    <p:sldId id="266" r:id="rId11"/>
    <p:sldId id="276" r:id="rId12"/>
    <p:sldId id="270" r:id="rId13"/>
    <p:sldId id="272" r:id="rId14"/>
    <p:sldId id="260" r:id="rId15"/>
    <p:sldId id="273" r:id="rId16"/>
    <p:sldId id="261" r:id="rId17"/>
    <p:sldId id="264" r:id="rId18"/>
    <p:sldId id="277" r:id="rId19"/>
    <p:sldId id="262" r:id="rId20"/>
    <p:sldId id="263" r:id="rId21"/>
    <p:sldId id="278" r:id="rId22"/>
    <p:sldId id="27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70330" autoAdjust="0"/>
  </p:normalViewPr>
  <p:slideViewPr>
    <p:cSldViewPr>
      <p:cViewPr varScale="1">
        <p:scale>
          <a:sx n="76" d="100"/>
          <a:sy n="76" d="100"/>
        </p:scale>
        <p:origin x="-8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E0B8C0-6942-4C59-BFD7-932F29499817}" type="datetimeFigureOut">
              <a:rPr lang="en-US" smtClean="0"/>
              <a:t>5/12/2014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05B0AFC-84C7-423D-8323-50AE19D32C28}" type="slidenum">
              <a:rPr lang="en-US" smtClean="0"/>
              <a:t>‹#›</a:t>
            </a:fld>
            <a:endParaRPr lang="en-US"/>
          </a:p>
        </p:txBody>
      </p:sp>
    </p:spTree>
    <p:extLst>
      <p:ext uri="{BB962C8B-B14F-4D97-AF65-F5344CB8AC3E}">
        <p14:creationId xmlns:p14="http://schemas.microsoft.com/office/powerpoint/2010/main" val="463168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E719205-4253-4951-B51A-55F7B22CF850}" type="datetimeFigureOut">
              <a:rPr lang="en-US" smtClean="0"/>
              <a:t>5/12/2014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FC2329-1305-4647-B1E4-94A585F79DF2}" type="slidenum">
              <a:rPr lang="en-US" smtClean="0"/>
              <a:t>‹#›</a:t>
            </a:fld>
            <a:endParaRPr lang="en-US"/>
          </a:p>
        </p:txBody>
      </p:sp>
    </p:spTree>
    <p:extLst>
      <p:ext uri="{BB962C8B-B14F-4D97-AF65-F5344CB8AC3E}">
        <p14:creationId xmlns:p14="http://schemas.microsoft.com/office/powerpoint/2010/main" val="16551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FC2329-1305-4647-B1E4-94A585F79DF2}" type="slidenum">
              <a:rPr lang="en-US" smtClean="0"/>
              <a:t>1</a:t>
            </a:fld>
            <a:endParaRPr lang="en-US"/>
          </a:p>
        </p:txBody>
      </p:sp>
    </p:spTree>
    <p:extLst>
      <p:ext uri="{BB962C8B-B14F-4D97-AF65-F5344CB8AC3E}">
        <p14:creationId xmlns:p14="http://schemas.microsoft.com/office/powerpoint/2010/main" val="3895684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10</a:t>
            </a:fld>
            <a:endParaRPr lang="en-US"/>
          </a:p>
        </p:txBody>
      </p:sp>
    </p:spTree>
    <p:extLst>
      <p:ext uri="{BB962C8B-B14F-4D97-AF65-F5344CB8AC3E}">
        <p14:creationId xmlns:p14="http://schemas.microsoft.com/office/powerpoint/2010/main" val="311551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The Key to Keywords (3-5) repeat, don’t do again, just mention</a:t>
            </a:r>
          </a:p>
          <a:p>
            <a:r>
              <a:rPr lang="en-US" dirty="0" smtClean="0"/>
              <a:t>Lesson: Strategic Searching (6-8)</a:t>
            </a:r>
          </a:p>
          <a:p>
            <a:endParaRPr lang="en-US" dirty="0" smtClean="0"/>
          </a:p>
          <a:p>
            <a:r>
              <a:rPr lang="en-US" dirty="0" smtClean="0"/>
              <a:t>Younger: demonstrate</a:t>
            </a:r>
          </a:p>
          <a:p>
            <a:r>
              <a:rPr lang="en-US" dirty="0" smtClean="0"/>
              <a:t>How do desert animals adapt to their environment?</a:t>
            </a:r>
          </a:p>
          <a:p>
            <a:r>
              <a:rPr lang="en-US" dirty="0" smtClean="0"/>
              <a:t>www.dogpile.com</a:t>
            </a:r>
          </a:p>
          <a:p>
            <a:r>
              <a:rPr lang="en-US" dirty="0" smtClean="0"/>
              <a:t>Desert animal adaptations</a:t>
            </a:r>
          </a:p>
          <a:p>
            <a:r>
              <a:rPr lang="en-US" dirty="0" smtClean="0"/>
              <a:t>- Greenwich Public Schools: http://www.greenwichschools.org/page.cfm?p=5173#DESERT</a:t>
            </a:r>
          </a:p>
          <a:p>
            <a:r>
              <a:rPr lang="en-US" dirty="0" smtClean="0"/>
              <a:t>- Woodlands Jr High Teacher </a:t>
            </a:r>
            <a:r>
              <a:rPr lang="en-US" dirty="0" err="1" smtClean="0"/>
              <a:t>Hmwk</a:t>
            </a:r>
            <a:r>
              <a:rPr lang="en-US" dirty="0" smtClean="0"/>
              <a:t> guide: http://resources.woodlands-junior.kent.sch.uk/homework/adaptations/desert.htm</a:t>
            </a:r>
          </a:p>
          <a:p>
            <a:r>
              <a:rPr lang="en-US" dirty="0" smtClean="0"/>
              <a:t>http://www.enchantedlearning.com/biomes/desert/desert.shtml</a:t>
            </a:r>
          </a:p>
          <a:p>
            <a:r>
              <a:rPr lang="en-US" dirty="0" smtClean="0"/>
              <a:t>http://www.desertanimals.net/</a:t>
            </a:r>
          </a:p>
          <a:p>
            <a:r>
              <a:rPr lang="en-US" dirty="0" smtClean="0"/>
              <a:t>http://www.desertmuseum.org/center/edu/docs/4-12_ex_adapt_postvisit.pdf</a:t>
            </a:r>
          </a:p>
        </p:txBody>
      </p:sp>
      <p:sp>
        <p:nvSpPr>
          <p:cNvPr id="4" name="Slide Number Placeholder 3"/>
          <p:cNvSpPr>
            <a:spLocks noGrp="1"/>
          </p:cNvSpPr>
          <p:nvPr>
            <p:ph type="sldNum" sz="quarter" idx="10"/>
          </p:nvPr>
        </p:nvSpPr>
        <p:spPr/>
        <p:txBody>
          <a:bodyPr/>
          <a:lstStyle/>
          <a:p>
            <a:fld id="{92FC2329-1305-4647-B1E4-94A585F79DF2}" type="slidenum">
              <a:rPr lang="en-US" smtClean="0"/>
              <a:t>11</a:t>
            </a:fld>
            <a:endParaRPr lang="en-US"/>
          </a:p>
        </p:txBody>
      </p:sp>
    </p:spTree>
    <p:extLst>
      <p:ext uri="{BB962C8B-B14F-4D97-AF65-F5344CB8AC3E}">
        <p14:creationId xmlns:p14="http://schemas.microsoft.com/office/powerpoint/2010/main" val="354820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7% of students are using web evaluation strategies effectively. And this is at the middle school level. Even less know how to evaluate a source at the elementary age.</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12</a:t>
            </a:fld>
            <a:endParaRPr lang="en-US"/>
          </a:p>
        </p:txBody>
      </p:sp>
    </p:spTree>
    <p:extLst>
      <p:ext uri="{BB962C8B-B14F-4D97-AF65-F5344CB8AC3E}">
        <p14:creationId xmlns:p14="http://schemas.microsoft.com/office/powerpoint/2010/main" val="175948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web evaluation strategy called Authority, where you look at the author’s credentials and why they are an expect on that topic. Who would write a better article on chimps…. Jane Goodall or your little brother? 72% of students are not worried about who wrote the article. Notice there isn’t a category for “all the time.”</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13</a:t>
            </a:fld>
            <a:endParaRPr lang="en-US"/>
          </a:p>
        </p:txBody>
      </p:sp>
    </p:spTree>
    <p:extLst>
      <p:ext uri="{BB962C8B-B14F-4D97-AF65-F5344CB8AC3E}">
        <p14:creationId xmlns:p14="http://schemas.microsoft.com/office/powerpoint/2010/main" val="94342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were confused about why sources had differing information on the last eruption of Mt. St. Helena. One group was using a book from 2001, when the volcano had last erupted in 2008. And they had not checked the copyright. Kids do this ALL THE TIME.</a:t>
            </a:r>
          </a:p>
          <a:p>
            <a:endParaRPr lang="en-US" dirty="0" smtClean="0"/>
          </a:p>
          <a:p>
            <a:r>
              <a:rPr lang="en-US" dirty="0" smtClean="0"/>
              <a:t>CREDO: “Over 50% of students defined information</a:t>
            </a:r>
            <a:r>
              <a:rPr lang="en-US" baseline="0" dirty="0" smtClean="0"/>
              <a:t> literacy as it relates to using, finding and evaluating information, but 46.4% look for a copyright symbol to determine accuracy [currency] of a source</a:t>
            </a:r>
            <a:r>
              <a:rPr lang="en-US" baseline="0" dirty="0" smtClean="0"/>
              <a:t>.”</a:t>
            </a:r>
          </a:p>
          <a:p>
            <a:endParaRPr lang="en-US" baseline="0" dirty="0" smtClean="0"/>
          </a:p>
          <a:p>
            <a:r>
              <a:rPr lang="en-US" baseline="0" dirty="0" smtClean="0"/>
              <a:t>“Professor </a:t>
            </a:r>
            <a:r>
              <a:rPr lang="en-US" baseline="0" dirty="0" err="1" smtClean="0"/>
              <a:t>Ebersole</a:t>
            </a:r>
            <a:r>
              <a:rPr lang="en-US" baseline="0" dirty="0" smtClean="0"/>
              <a:t>, chairman of the mass- communications department at the University of Southern Colorado, collected more than 130,000</a:t>
            </a:r>
          </a:p>
          <a:p>
            <a:r>
              <a:rPr lang="en-US" baseline="0" dirty="0" smtClean="0"/>
              <a:t>Web addresses used by Colorado middle- and high- school students who claimed to be using the Internet for research. With the help of two media experts, he reviewed a random sample of 500 of these sites to determine their reliability for academic research. The result: an  astonishingly low 27 percent of the sites were considered reliable sources of information.” (csmonitor.com/2000/0425/p16s1.html)</a:t>
            </a:r>
            <a:endParaRPr lang="en-US" baseline="0" dirty="0" smtClean="0"/>
          </a:p>
          <a:p>
            <a:endParaRPr lang="en-US" baseline="0" dirty="0" smtClean="0"/>
          </a:p>
          <a:p>
            <a:r>
              <a:rPr lang="en-US" baseline="0" dirty="0" smtClean="0"/>
              <a:t>Show good website that hits all the marks and then a bad website??</a:t>
            </a:r>
          </a:p>
          <a:p>
            <a:endParaRPr lang="en-US" baseline="0" dirty="0" smtClean="0"/>
          </a:p>
          <a:p>
            <a:r>
              <a:rPr lang="en-US" baseline="0" dirty="0" smtClean="0"/>
              <a:t>Lesson: Rating Websites (3-5)</a:t>
            </a:r>
          </a:p>
          <a:p>
            <a:r>
              <a:rPr lang="en-US" baseline="0" dirty="0" smtClean="0"/>
              <a:t>Lesson: Identifying High Quality Sites (6-8)</a:t>
            </a:r>
          </a:p>
        </p:txBody>
      </p:sp>
      <p:sp>
        <p:nvSpPr>
          <p:cNvPr id="4" name="Slide Number Placeholder 3"/>
          <p:cNvSpPr>
            <a:spLocks noGrp="1"/>
          </p:cNvSpPr>
          <p:nvPr>
            <p:ph type="sldNum" sz="quarter" idx="10"/>
          </p:nvPr>
        </p:nvSpPr>
        <p:spPr/>
        <p:txBody>
          <a:bodyPr/>
          <a:lstStyle/>
          <a:p>
            <a:fld id="{92FC2329-1305-4647-B1E4-94A585F79DF2}" type="slidenum">
              <a:rPr lang="en-US" smtClean="0"/>
              <a:t>14</a:t>
            </a:fld>
            <a:endParaRPr lang="en-US"/>
          </a:p>
        </p:txBody>
      </p:sp>
    </p:spTree>
    <p:extLst>
      <p:ext uri="{BB962C8B-B14F-4D97-AF65-F5344CB8AC3E}">
        <p14:creationId xmlns:p14="http://schemas.microsoft.com/office/powerpoint/2010/main" val="355423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last CPDU, 16% plagiarized when the class realized that one of the details they needed to argue in support of, or deny as an essential detail, was the SAME as the GIST or Summary of that paragraph written by a group. The group had merely copied the sentence. Kids do this a lot either because they don’t realize it, they don’t have the skills to summarize, or they don’t feel like doing the work. We as teachers can fix 2/3 of that problem.</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15</a:t>
            </a:fld>
            <a:endParaRPr lang="en-US"/>
          </a:p>
        </p:txBody>
      </p:sp>
    </p:spTree>
    <p:extLst>
      <p:ext uri="{BB962C8B-B14F-4D97-AF65-F5344CB8AC3E}">
        <p14:creationId xmlns:p14="http://schemas.microsoft.com/office/powerpoint/2010/main" val="779210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Whose Is It Anyway (3-5)</a:t>
            </a:r>
          </a:p>
          <a:p>
            <a:r>
              <a:rPr lang="en-US" dirty="0" smtClean="0"/>
              <a:t>Lesson: Creators Rights (6-8)</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16</a:t>
            </a:fld>
            <a:endParaRPr lang="en-US"/>
          </a:p>
        </p:txBody>
      </p:sp>
    </p:spTree>
    <p:extLst>
      <p:ext uri="{BB962C8B-B14F-4D97-AF65-F5344CB8AC3E}">
        <p14:creationId xmlns:p14="http://schemas.microsoft.com/office/powerpoint/2010/main" val="196962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a:t>
            </a:r>
            <a:r>
              <a:rPr lang="en-US" baseline="0" dirty="0" smtClean="0"/>
              <a:t> kids to practice, write quotes from an article on index cards. Have kids do a relay race word sort to decide whether that sentence should be summarized or quoted.</a:t>
            </a:r>
          </a:p>
          <a:p>
            <a:endParaRPr lang="en-US" baseline="0" dirty="0" smtClean="0"/>
          </a:p>
          <a:p>
            <a:r>
              <a:rPr lang="en-US" baseline="0" dirty="0" smtClean="0"/>
              <a:t>Paraphrase: http://www.d214.org/district_library/paraphrase_example.aspx</a:t>
            </a:r>
          </a:p>
        </p:txBody>
      </p:sp>
      <p:sp>
        <p:nvSpPr>
          <p:cNvPr id="4" name="Slide Number Placeholder 3"/>
          <p:cNvSpPr>
            <a:spLocks noGrp="1"/>
          </p:cNvSpPr>
          <p:nvPr>
            <p:ph type="sldNum" sz="quarter" idx="10"/>
          </p:nvPr>
        </p:nvSpPr>
        <p:spPr/>
        <p:txBody>
          <a:bodyPr/>
          <a:lstStyle/>
          <a:p>
            <a:fld id="{92FC2329-1305-4647-B1E4-94A585F79DF2}" type="slidenum">
              <a:rPr lang="en-US" smtClean="0"/>
              <a:t>17</a:t>
            </a:fld>
            <a:endParaRPr lang="en-US"/>
          </a:p>
        </p:txBody>
      </p:sp>
    </p:spTree>
    <p:extLst>
      <p:ext uri="{BB962C8B-B14F-4D97-AF65-F5344CB8AC3E}">
        <p14:creationId xmlns:p14="http://schemas.microsoft.com/office/powerpoint/2010/main" val="303999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older kids, I do Double Entry Journals, where they put the quote on one side, and their summary and analysis on the other side. (If it’s a quote, just analysis)</a:t>
            </a:r>
          </a:p>
        </p:txBody>
      </p:sp>
      <p:sp>
        <p:nvSpPr>
          <p:cNvPr id="4" name="Slide Number Placeholder 3"/>
          <p:cNvSpPr>
            <a:spLocks noGrp="1"/>
          </p:cNvSpPr>
          <p:nvPr>
            <p:ph type="sldNum" sz="quarter" idx="10"/>
          </p:nvPr>
        </p:nvSpPr>
        <p:spPr/>
        <p:txBody>
          <a:bodyPr/>
          <a:lstStyle/>
          <a:p>
            <a:fld id="{92FC2329-1305-4647-B1E4-94A585F79DF2}" type="slidenum">
              <a:rPr lang="en-US" smtClean="0"/>
              <a:t>18</a:t>
            </a:fld>
            <a:endParaRPr lang="en-US"/>
          </a:p>
        </p:txBody>
      </p:sp>
    </p:spTree>
    <p:extLst>
      <p:ext uri="{BB962C8B-B14F-4D97-AF65-F5344CB8AC3E}">
        <p14:creationId xmlns:p14="http://schemas.microsoft.com/office/powerpoint/2010/main" val="202052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databases have a</a:t>
            </a:r>
            <a:r>
              <a:rPr lang="en-US" baseline="0" dirty="0" smtClean="0"/>
              <a:t> place on each article where it shows you how to cite that article (either a button or at the end of the article).</a:t>
            </a:r>
          </a:p>
          <a:p>
            <a:endParaRPr lang="en-US" dirty="0" smtClean="0"/>
          </a:p>
          <a:p>
            <a:r>
              <a:rPr lang="en-US" dirty="0" smtClean="0"/>
              <a:t>Lesson: How to Cite a Site (3-5)</a:t>
            </a:r>
            <a:r>
              <a:rPr lang="en-US" baseline="0" dirty="0" smtClean="0"/>
              <a:t> *only shows website sources</a:t>
            </a:r>
            <a:endParaRPr lang="en-US" dirty="0" smtClean="0"/>
          </a:p>
          <a:p>
            <a:r>
              <a:rPr lang="en-US" dirty="0" smtClean="0"/>
              <a:t>Lesson: </a:t>
            </a:r>
            <a:r>
              <a:rPr lang="en-US" dirty="0" err="1" smtClean="0"/>
              <a:t>Notefacts</a:t>
            </a:r>
            <a:r>
              <a:rPr lang="en-US" dirty="0" smtClean="0"/>
              <a:t> (K-8</a:t>
            </a:r>
            <a:r>
              <a:rPr lang="en-US" dirty="0" smtClean="0"/>
              <a:t>) LATER</a:t>
            </a:r>
            <a:r>
              <a:rPr lang="en-US" baseline="0" dirty="0" smtClean="0"/>
              <a:t> in Outlining</a:t>
            </a:r>
            <a:endParaRPr lang="en-US" dirty="0" smtClean="0"/>
          </a:p>
        </p:txBody>
      </p:sp>
      <p:sp>
        <p:nvSpPr>
          <p:cNvPr id="4" name="Slide Number Placeholder 3"/>
          <p:cNvSpPr>
            <a:spLocks noGrp="1"/>
          </p:cNvSpPr>
          <p:nvPr>
            <p:ph type="sldNum" sz="quarter" idx="10"/>
          </p:nvPr>
        </p:nvSpPr>
        <p:spPr/>
        <p:txBody>
          <a:bodyPr/>
          <a:lstStyle/>
          <a:p>
            <a:fld id="{92FC2329-1305-4647-B1E4-94A585F79DF2}" type="slidenum">
              <a:rPr lang="en-US" smtClean="0"/>
              <a:t>19</a:t>
            </a:fld>
            <a:endParaRPr lang="en-US"/>
          </a:p>
        </p:txBody>
      </p:sp>
    </p:spTree>
    <p:extLst>
      <p:ext uri="{BB962C8B-B14F-4D97-AF65-F5344CB8AC3E}">
        <p14:creationId xmlns:p14="http://schemas.microsoft.com/office/powerpoint/2010/main" val="355946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59%</a:t>
            </a:r>
            <a:r>
              <a:rPr lang="en-US" baseline="0" dirty="0" smtClean="0"/>
              <a:t> of students have performed an internet search before reaching 3</a:t>
            </a:r>
            <a:r>
              <a:rPr lang="en-US" baseline="30000" dirty="0" smtClean="0"/>
              <a:t>rd</a:t>
            </a:r>
            <a:r>
              <a:rPr lang="en-US" baseline="0" dirty="0" smtClean="0"/>
              <a:t> grade. This shows us that students are utilizing this source, but we need to show them how to do it efficiently, effectively, and safely.</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2</a:t>
            </a:fld>
            <a:endParaRPr lang="en-US"/>
          </a:p>
        </p:txBody>
      </p:sp>
    </p:spTree>
    <p:extLst>
      <p:ext uri="{BB962C8B-B14F-4D97-AF65-F5344CB8AC3E}">
        <p14:creationId xmlns:p14="http://schemas.microsoft.com/office/powerpoint/2010/main" val="4074423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20</a:t>
            </a:fld>
            <a:endParaRPr lang="en-US"/>
          </a:p>
        </p:txBody>
      </p:sp>
    </p:spTree>
    <p:extLst>
      <p:ext uri="{BB962C8B-B14F-4D97-AF65-F5344CB8AC3E}">
        <p14:creationId xmlns:p14="http://schemas.microsoft.com/office/powerpoint/2010/main" val="137848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21</a:t>
            </a:fld>
            <a:endParaRPr lang="en-US"/>
          </a:p>
        </p:txBody>
      </p:sp>
    </p:spTree>
    <p:extLst>
      <p:ext uri="{BB962C8B-B14F-4D97-AF65-F5344CB8AC3E}">
        <p14:creationId xmlns:p14="http://schemas.microsoft.com/office/powerpoint/2010/main" val="295360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a:t>
            </a:r>
            <a:r>
              <a:rPr lang="en-US" dirty="0" err="1" smtClean="0"/>
              <a:t>Notefacts</a:t>
            </a:r>
            <a:r>
              <a:rPr lang="en-US" dirty="0" smtClean="0"/>
              <a:t> (K-8)</a:t>
            </a:r>
          </a:p>
          <a:p>
            <a:endParaRPr lang="en-US" dirty="0" smtClean="0"/>
          </a:p>
          <a:p>
            <a:r>
              <a:rPr lang="en-US" dirty="0" err="1" smtClean="0"/>
              <a:t>Notefacts</a:t>
            </a:r>
            <a:r>
              <a:rPr lang="en-US" dirty="0" smtClean="0"/>
              <a:t> comes from the research process, the</a:t>
            </a:r>
            <a:r>
              <a:rPr lang="en-US" baseline="0" dirty="0" smtClean="0"/>
              <a:t> Independent Investigation Method (IIM), that starts out easy for 1</a:t>
            </a:r>
            <a:r>
              <a:rPr lang="en-US" baseline="30000" dirty="0" smtClean="0"/>
              <a:t>st</a:t>
            </a:r>
            <a:r>
              <a:rPr lang="en-US" baseline="0" dirty="0" smtClean="0"/>
              <a:t> grade and gets progressively harder up to 12</a:t>
            </a:r>
            <a:r>
              <a:rPr lang="en-US" baseline="30000" dirty="0" smtClean="0"/>
              <a:t>th</a:t>
            </a:r>
            <a:r>
              <a:rPr lang="en-US" baseline="0" dirty="0" smtClean="0"/>
              <a:t> grade.</a:t>
            </a:r>
          </a:p>
          <a:p>
            <a:endParaRPr lang="en-US" baseline="0" dirty="0" smtClean="0"/>
          </a:p>
          <a:p>
            <a:r>
              <a:rPr lang="en-US" baseline="0" dirty="0" smtClean="0"/>
              <a:t>Ex: All notes about my book are in source #1 in mag glass icons. One note per strip. </a:t>
            </a:r>
            <a:endParaRPr lang="en-US" baseline="0" dirty="0" smtClean="0"/>
          </a:p>
          <a:p>
            <a:r>
              <a:rPr lang="en-US" baseline="0" dirty="0" smtClean="0"/>
              <a:t>RED = where they live</a:t>
            </a:r>
          </a:p>
          <a:p>
            <a:r>
              <a:rPr lang="en-US" baseline="0" dirty="0" smtClean="0"/>
              <a:t>GREEN = what they eat</a:t>
            </a:r>
          </a:p>
          <a:p>
            <a:r>
              <a:rPr lang="en-US" baseline="0" dirty="0" smtClean="0"/>
              <a:t>YELLOW = interesting facts</a:t>
            </a:r>
          </a:p>
          <a:p>
            <a:r>
              <a:rPr lang="en-US" baseline="0" dirty="0" smtClean="0"/>
              <a:t>ORANGE = crafts/culture/arts</a:t>
            </a:r>
          </a:p>
          <a:p>
            <a:r>
              <a:rPr lang="en-US" baseline="0" dirty="0" smtClean="0"/>
              <a:t>BLUE = housing</a:t>
            </a:r>
            <a:endParaRPr lang="en-US" dirty="0" smtClean="0"/>
          </a:p>
        </p:txBody>
      </p:sp>
      <p:sp>
        <p:nvSpPr>
          <p:cNvPr id="4" name="Slide Number Placeholder 3"/>
          <p:cNvSpPr>
            <a:spLocks noGrp="1"/>
          </p:cNvSpPr>
          <p:nvPr>
            <p:ph type="sldNum" sz="quarter" idx="10"/>
          </p:nvPr>
        </p:nvSpPr>
        <p:spPr/>
        <p:txBody>
          <a:bodyPr/>
          <a:lstStyle/>
          <a:p>
            <a:fld id="{92FC2329-1305-4647-B1E4-94A585F79DF2}" type="slidenum">
              <a:rPr lang="en-US" smtClean="0"/>
              <a:t>22</a:t>
            </a:fld>
            <a:endParaRPr lang="en-US"/>
          </a:p>
        </p:txBody>
      </p:sp>
    </p:spTree>
    <p:extLst>
      <p:ext uri="{BB962C8B-B14F-4D97-AF65-F5344CB8AC3E}">
        <p14:creationId xmlns:p14="http://schemas.microsoft.com/office/powerpoint/2010/main" val="102973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can use KWL to brainstorm</a:t>
            </a:r>
            <a:r>
              <a:rPr lang="en-US" baseline="0" dirty="0" smtClean="0"/>
              <a:t> questions.</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3</a:t>
            </a:fld>
            <a:endParaRPr lang="en-US"/>
          </a:p>
        </p:txBody>
      </p:sp>
    </p:spTree>
    <p:extLst>
      <p:ext uri="{BB962C8B-B14F-4D97-AF65-F5344CB8AC3E}">
        <p14:creationId xmlns:p14="http://schemas.microsoft.com/office/powerpoint/2010/main" val="8640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Keywords are the words you use to search for information about a topic.</a:t>
            </a:r>
          </a:p>
          <a:p>
            <a:endParaRPr lang="en-US" dirty="0" smtClean="0"/>
          </a:p>
          <a:p>
            <a:r>
              <a:rPr lang="en-US" dirty="0" smtClean="0"/>
              <a:t>Why is it important to choose the right keywords? Students should understand that effective keywords produce good search results. To find the information they want, they need to choose their keywords carefully.</a:t>
            </a:r>
          </a:p>
          <a:p>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4</a:t>
            </a:fld>
            <a:endParaRPr lang="en-US"/>
          </a:p>
        </p:txBody>
      </p:sp>
    </p:spTree>
    <p:extLst>
      <p:ext uri="{BB962C8B-B14F-4D97-AF65-F5344CB8AC3E}">
        <p14:creationId xmlns:p14="http://schemas.microsoft.com/office/powerpoint/2010/main" val="128215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You can also use a short general encyclopedia article on the topic, read it with the kids, and have them underline keywords.</a:t>
            </a:r>
          </a:p>
          <a:p>
            <a:r>
              <a:rPr lang="en-US" dirty="0" smtClean="0"/>
              <a:t>Lesson: Using Keywords (K-2)</a:t>
            </a:r>
          </a:p>
          <a:p>
            <a:r>
              <a:rPr lang="en-US" dirty="0" smtClean="0"/>
              <a:t>Lesson: The Key to Keywords (3-5)</a:t>
            </a:r>
          </a:p>
          <a:p>
            <a:r>
              <a:rPr lang="en-US" dirty="0" smtClean="0"/>
              <a:t>Lesson: Strategic Searching (6-8) repeat. DO lesson in Search Strategies</a:t>
            </a:r>
            <a:r>
              <a:rPr lang="en-US" baseline="0" dirty="0" smtClean="0"/>
              <a:t> portion.</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5</a:t>
            </a:fld>
            <a:endParaRPr lang="en-US"/>
          </a:p>
        </p:txBody>
      </p:sp>
    </p:spTree>
    <p:extLst>
      <p:ext uri="{BB962C8B-B14F-4D97-AF65-F5344CB8AC3E}">
        <p14:creationId xmlns:p14="http://schemas.microsoft.com/office/powerpoint/2010/main" val="327312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class of 22:</a:t>
            </a:r>
          </a:p>
          <a:p>
            <a:r>
              <a:rPr lang="en-US" baseline="0" dirty="0" smtClean="0"/>
              <a:t>3 will use books</a:t>
            </a:r>
          </a:p>
          <a:p>
            <a:r>
              <a:rPr lang="en-US" baseline="0" dirty="0" smtClean="0"/>
              <a:t>4 will use databases</a:t>
            </a:r>
          </a:p>
          <a:p>
            <a:r>
              <a:rPr lang="en-US" baseline="0" dirty="0" smtClean="0"/>
              <a:t>5 will use the news</a:t>
            </a:r>
          </a:p>
          <a:p>
            <a:r>
              <a:rPr lang="en-US" baseline="0" dirty="0" smtClean="0"/>
              <a:t>BUT</a:t>
            </a:r>
          </a:p>
          <a:p>
            <a:r>
              <a:rPr lang="en-US" baseline="0" dirty="0" smtClean="0"/>
              <a:t>21 will use Google</a:t>
            </a:r>
          </a:p>
          <a:p>
            <a:r>
              <a:rPr lang="en-US" baseline="0" dirty="0" smtClean="0"/>
              <a:t>17 will use Wikipedia</a:t>
            </a:r>
          </a:p>
          <a:p>
            <a:r>
              <a:rPr lang="en-US" baseline="0" dirty="0" smtClean="0"/>
              <a:t>11 will use Social Media</a:t>
            </a:r>
          </a:p>
          <a:p>
            <a:r>
              <a:rPr lang="en-US" baseline="0" dirty="0" smtClean="0"/>
              <a:t>9 will ask their friends</a:t>
            </a:r>
          </a:p>
          <a:p>
            <a:r>
              <a:rPr lang="en-US" baseline="0" dirty="0" smtClean="0"/>
              <a:t>9 will use Cliff Notes, Spark Notes, Study guides</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6</a:t>
            </a:fld>
            <a:endParaRPr lang="en-US"/>
          </a:p>
        </p:txBody>
      </p:sp>
    </p:spTree>
    <p:extLst>
      <p:ext uri="{BB962C8B-B14F-4D97-AF65-F5344CB8AC3E}">
        <p14:creationId xmlns:p14="http://schemas.microsoft.com/office/powerpoint/2010/main" val="113620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with this is all of the</a:t>
            </a:r>
            <a:r>
              <a:rPr lang="en-US" baseline="0" dirty="0" smtClean="0"/>
              <a:t> sites are search engines, except Yahoo which is a directory. There are no indices or meta search engines, so you’re only getting results from their algorithm and sites. Wikipedia is an encyclopedia, however the answers are crowd sourced and it could take some time to correct errors (this site would have to be fact-checked, which takes longer).</a:t>
            </a:r>
            <a:endParaRPr lang="en-US" dirty="0" smtClean="0"/>
          </a:p>
          <a:p>
            <a:endParaRPr lang="en-US" dirty="0" smtClean="0"/>
          </a:p>
          <a:p>
            <a:r>
              <a:rPr lang="en-US" dirty="0" smtClean="0"/>
              <a:t>In a class of 22:</a:t>
            </a:r>
          </a:p>
          <a:p>
            <a:r>
              <a:rPr lang="en-US" dirty="0" smtClean="0"/>
              <a:t>20 will use search</a:t>
            </a:r>
            <a:r>
              <a:rPr lang="en-US" baseline="0" dirty="0" smtClean="0"/>
              <a:t> engines</a:t>
            </a:r>
          </a:p>
          <a:p>
            <a:r>
              <a:rPr lang="en-US" baseline="0" dirty="0" smtClean="0"/>
              <a:t>0 will use the library, the school or databases</a:t>
            </a:r>
          </a:p>
          <a:p>
            <a:r>
              <a:rPr lang="en-US" baseline="0" dirty="0" smtClean="0"/>
              <a:t>0 will use encyclopedias other than 1 using Wikipedia</a:t>
            </a:r>
          </a:p>
          <a:p>
            <a:r>
              <a:rPr lang="en-US" baseline="0" dirty="0" smtClean="0"/>
              <a:t>2 have no idea</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7</a:t>
            </a:fld>
            <a:endParaRPr lang="en-US"/>
          </a:p>
        </p:txBody>
      </p:sp>
    </p:spTree>
    <p:extLst>
      <p:ext uri="{BB962C8B-B14F-4D97-AF65-F5344CB8AC3E}">
        <p14:creationId xmlns:p14="http://schemas.microsoft.com/office/powerpoint/2010/main" val="327002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6-8 Crawling the Web (3 types of search sites) PRINT p. 8-9</a:t>
            </a:r>
          </a:p>
          <a:p>
            <a:r>
              <a:rPr lang="en-US" dirty="0" smtClean="0"/>
              <a:t>3-5</a:t>
            </a:r>
            <a:r>
              <a:rPr lang="en-US" baseline="0" dirty="0" smtClean="0"/>
              <a:t> Choosing a Search Site (homepage, search results, features) PRINT p. 5-6</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8</a:t>
            </a:fld>
            <a:endParaRPr lang="en-US"/>
          </a:p>
        </p:txBody>
      </p:sp>
    </p:spTree>
    <p:extLst>
      <p:ext uri="{BB962C8B-B14F-4D97-AF65-F5344CB8AC3E}">
        <p14:creationId xmlns:p14="http://schemas.microsoft.com/office/powerpoint/2010/main" val="251105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Typing a question is known as using “natural language.”</a:t>
            </a:r>
          </a:p>
          <a:p>
            <a:endParaRPr lang="en-US" dirty="0" smtClean="0"/>
          </a:p>
          <a:p>
            <a:r>
              <a:rPr lang="en-US" dirty="0" smtClean="0"/>
              <a:t>2 kids in your</a:t>
            </a:r>
            <a:r>
              <a:rPr lang="en-US" baseline="0" dirty="0" smtClean="0"/>
              <a:t> class (of 22) are searching efficiently and effectively.</a:t>
            </a:r>
            <a:endParaRPr lang="en-US" dirty="0"/>
          </a:p>
        </p:txBody>
      </p:sp>
      <p:sp>
        <p:nvSpPr>
          <p:cNvPr id="4" name="Slide Number Placeholder 3"/>
          <p:cNvSpPr>
            <a:spLocks noGrp="1"/>
          </p:cNvSpPr>
          <p:nvPr>
            <p:ph type="sldNum" sz="quarter" idx="10"/>
          </p:nvPr>
        </p:nvSpPr>
        <p:spPr/>
        <p:txBody>
          <a:bodyPr/>
          <a:lstStyle/>
          <a:p>
            <a:fld id="{92FC2329-1305-4647-B1E4-94A585F79DF2}" type="slidenum">
              <a:rPr lang="en-US" smtClean="0"/>
              <a:t>9</a:t>
            </a:fld>
            <a:endParaRPr lang="en-US"/>
          </a:p>
        </p:txBody>
      </p:sp>
    </p:spTree>
    <p:extLst>
      <p:ext uri="{BB962C8B-B14F-4D97-AF65-F5344CB8AC3E}">
        <p14:creationId xmlns:p14="http://schemas.microsoft.com/office/powerpoint/2010/main" val="336334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7BB3A2A-7629-4165-A233-3030585C0154}" type="datetimeFigureOut">
              <a:rPr lang="en-US" smtClean="0"/>
              <a:t>5/12/2014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43F5A6E-6DEA-40FE-AD9C-A1BAC2130C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B3A2A-7629-4165-A233-3030585C0154}"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F5A6E-6DEA-40FE-AD9C-A1BAC2130C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B3A2A-7629-4165-A233-3030585C0154}"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F5A6E-6DEA-40FE-AD9C-A1BAC2130C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7BB3A2A-7629-4165-A233-3030585C0154}" type="datetimeFigureOut">
              <a:rPr lang="en-US" smtClean="0"/>
              <a:t>5/12/2014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43F5A6E-6DEA-40FE-AD9C-A1BAC2130C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7BB3A2A-7629-4165-A233-3030585C0154}" type="datetimeFigureOut">
              <a:rPr lang="en-US" smtClean="0"/>
              <a:t>5/12/2014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43F5A6E-6DEA-40FE-AD9C-A1BAC2130C29}"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7BB3A2A-7629-4165-A233-3030585C0154}" type="datetimeFigureOut">
              <a:rPr lang="en-US" smtClean="0"/>
              <a:t>5/12/2014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43F5A6E-6DEA-40FE-AD9C-A1BAC2130C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7BB3A2A-7629-4165-A233-3030585C0154}" type="datetimeFigureOut">
              <a:rPr lang="en-US" smtClean="0"/>
              <a:t>5/12/2014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43F5A6E-6DEA-40FE-AD9C-A1BAC2130C2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BB3A2A-7629-4165-A233-3030585C0154}"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F5A6E-6DEA-40FE-AD9C-A1BAC2130C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7BB3A2A-7629-4165-A233-3030585C0154}" type="datetimeFigureOut">
              <a:rPr lang="en-US" smtClean="0"/>
              <a:t>5/12/2014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43F5A6E-6DEA-40FE-AD9C-A1BAC2130C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7BB3A2A-7629-4165-A233-3030585C0154}" type="datetimeFigureOut">
              <a:rPr lang="en-US" smtClean="0"/>
              <a:t>5/12/2014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43F5A6E-6DEA-40FE-AD9C-A1BAC2130C2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7BB3A2A-7629-4165-A233-3030585C0154}" type="datetimeFigureOut">
              <a:rPr lang="en-US" smtClean="0"/>
              <a:t>5/12/2014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43F5A6E-6DEA-40FE-AD9C-A1BAC2130C2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7BB3A2A-7629-4165-A233-3030585C0154}" type="datetimeFigureOut">
              <a:rPr lang="en-US" smtClean="0"/>
              <a:t>5/12/2014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43F5A6E-6DEA-40FE-AD9C-A1BAC2130C2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d214.org/district_library/paraphrase_example.aspx"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d214.org/educational_services/research_help_big6.asp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hyperlink" Target="https://owl.english.purdue.edu/owl/resource/747/01"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bibme.org/" TargetMode="External"/><Relationship Id="rId5" Type="http://schemas.openxmlformats.org/officeDocument/2006/relationships/hyperlink" Target="http://www.citationmachine.net/mla/cite-a-book" TargetMode="External"/><Relationship Id="rId4" Type="http://schemas.openxmlformats.org/officeDocument/2006/relationships/hyperlink" Target="http://www.easybib.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owl.english.purdue.edu/owl/resource/544/02/"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owl.english.purdue.edu/owl/resource/544/02/"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688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240" y="152400"/>
            <a:ext cx="7772400" cy="1470025"/>
          </a:xfrm>
        </p:spPr>
        <p:txBody>
          <a:bodyPr/>
          <a:lstStyle/>
          <a:p>
            <a:r>
              <a:rPr lang="en-US" b="1" dirty="0" smtClean="0"/>
              <a:t>Research Process Part 2</a:t>
            </a:r>
            <a:endParaRPr lang="en-US" b="1" dirty="0"/>
          </a:p>
        </p:txBody>
      </p:sp>
      <p:sp>
        <p:nvSpPr>
          <p:cNvPr id="3" name="Subtitle 2"/>
          <p:cNvSpPr>
            <a:spLocks noGrp="1"/>
          </p:cNvSpPr>
          <p:nvPr>
            <p:ph type="subTitle" idx="1"/>
          </p:nvPr>
        </p:nvSpPr>
        <p:spPr>
          <a:xfrm>
            <a:off x="609600" y="3444430"/>
            <a:ext cx="6400800" cy="1752600"/>
          </a:xfrm>
        </p:spPr>
        <p:txBody>
          <a:bodyPr/>
          <a:lstStyle/>
          <a:p>
            <a:r>
              <a:rPr lang="en-US" dirty="0" smtClean="0"/>
              <a:t>Rachel Reinwald</a:t>
            </a:r>
          </a:p>
          <a:p>
            <a:r>
              <a:rPr lang="en-US" dirty="0" smtClean="0"/>
              <a:t>Fall 2014</a:t>
            </a:r>
            <a:endParaRPr lang="en-US" dirty="0"/>
          </a:p>
        </p:txBody>
      </p:sp>
    </p:spTree>
    <p:extLst>
      <p:ext uri="{BB962C8B-B14F-4D97-AF65-F5344CB8AC3E}">
        <p14:creationId xmlns:p14="http://schemas.microsoft.com/office/powerpoint/2010/main" val="3323888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Search Strategies</a:t>
            </a:r>
            <a:endParaRPr lang="en-US" dirty="0"/>
          </a:p>
        </p:txBody>
      </p:sp>
      <p:sp>
        <p:nvSpPr>
          <p:cNvPr id="4" name="Rectangle 3"/>
          <p:cNvSpPr/>
          <p:nvPr/>
        </p:nvSpPr>
        <p:spPr>
          <a:xfrm>
            <a:off x="431800" y="6056531"/>
            <a:ext cx="8382000" cy="369332"/>
          </a:xfrm>
          <a:prstGeom prst="rect">
            <a:avLst/>
          </a:prstGeom>
        </p:spPr>
        <p:txBody>
          <a:bodyPr wrap="square">
            <a:spAutoFit/>
          </a:bodyPr>
          <a:lstStyle/>
          <a:p>
            <a:r>
              <a:rPr lang="en-US" sz="900" dirty="0" smtClean="0"/>
              <a:t>Herring, James A. “Figure 6.4 How to Structure a Good Search Engine Query.” (p. 82) Improving Students’ Web Use and Information Literacy. Facet Publishing, London. 2011</a:t>
            </a:r>
            <a:r>
              <a:rPr lang="en-US" dirty="0" smtClean="0"/>
              <a:t>.</a:t>
            </a:r>
            <a:endParaRPr lang="en-US" dirty="0"/>
          </a:p>
        </p:txBody>
      </p:sp>
      <p:sp>
        <p:nvSpPr>
          <p:cNvPr id="5" name="TextBox 4"/>
          <p:cNvSpPr txBox="1"/>
          <p:nvPr/>
        </p:nvSpPr>
        <p:spPr>
          <a:xfrm>
            <a:off x="829129" y="2611569"/>
            <a:ext cx="75438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Brainstorm keywords</a:t>
            </a:r>
          </a:p>
          <a:p>
            <a:pPr marL="285750" indent="-285750">
              <a:buFont typeface="Arial" panose="020B0604020202020204" pitchFamily="34" charset="0"/>
              <a:buChar char="•"/>
            </a:pPr>
            <a:r>
              <a:rPr lang="en-US" sz="2000" dirty="0" smtClean="0"/>
              <a:t>Words to eliminate (NOT words) Ex: Dolphins NOT football</a:t>
            </a:r>
          </a:p>
          <a:p>
            <a:pPr marL="285750" indent="-285750">
              <a:buFont typeface="Arial" panose="020B0604020202020204" pitchFamily="34" charset="0"/>
              <a:buChar char="•"/>
            </a:pPr>
            <a:r>
              <a:rPr lang="en-US" sz="2000" dirty="0" smtClean="0"/>
              <a:t>Understand syntax or the language of the search engine (help or tips page tells you HOW to search)</a:t>
            </a:r>
          </a:p>
          <a:p>
            <a:pPr marL="285750" indent="-285750">
              <a:buFont typeface="Arial" panose="020B0604020202020204" pitchFamily="34" charset="0"/>
              <a:buChar char="•"/>
            </a:pPr>
            <a:r>
              <a:rPr lang="en-US" sz="2000" dirty="0" smtClean="0"/>
              <a:t>Put most important words first</a:t>
            </a:r>
          </a:p>
          <a:p>
            <a:pPr marL="285750" indent="-285750">
              <a:buFont typeface="Arial" panose="020B0604020202020204" pitchFamily="34" charset="0"/>
              <a:buChar char="•"/>
            </a:pPr>
            <a:r>
              <a:rPr lang="en-US" sz="2000" dirty="0" smtClean="0"/>
              <a:t>Search nouns first</a:t>
            </a:r>
          </a:p>
          <a:p>
            <a:pPr marL="285750" indent="-285750">
              <a:buFont typeface="Arial" panose="020B0604020202020204" pitchFamily="34" charset="0"/>
              <a:buChar char="•"/>
            </a:pPr>
            <a:r>
              <a:rPr lang="en-US" sz="2000" dirty="0" smtClean="0"/>
              <a:t>Phrases in “quotes” Ex: “Martin Luther King”</a:t>
            </a:r>
          </a:p>
          <a:p>
            <a:pPr marL="285750" indent="-285750">
              <a:buFont typeface="Arial" panose="020B0604020202020204" pitchFamily="34" charset="0"/>
              <a:buChar char="•"/>
            </a:pPr>
            <a:r>
              <a:rPr lang="en-US" sz="2000" dirty="0" smtClean="0"/>
              <a:t>Don’t include articles (“a,” “an,” “the” are most often ignored by search engines)</a:t>
            </a:r>
          </a:p>
          <a:p>
            <a:pPr marL="285750" indent="-285750">
              <a:buFont typeface="Arial" panose="020B0604020202020204" pitchFamily="34" charset="0"/>
              <a:buChar char="•"/>
            </a:pPr>
            <a:r>
              <a:rPr lang="en-US" sz="2000" dirty="0" smtClean="0"/>
              <a:t>Use connectors (AND, OR)</a:t>
            </a:r>
            <a:endParaRPr lang="en-US"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49" t="32485" r="22511" b="38398"/>
          <a:stretch/>
        </p:blipFill>
        <p:spPr bwMode="auto">
          <a:xfrm>
            <a:off x="1575162" y="762000"/>
            <a:ext cx="6197238" cy="181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554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42" t="16428" r="32018" b="9880"/>
          <a:stretch/>
        </p:blipFill>
        <p:spPr bwMode="auto">
          <a:xfrm rot="5400000">
            <a:off x="1489380" y="263220"/>
            <a:ext cx="6324600" cy="610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6477000"/>
            <a:ext cx="7696200" cy="369332"/>
          </a:xfrm>
          <a:prstGeom prst="rect">
            <a:avLst/>
          </a:prstGeom>
          <a:noFill/>
        </p:spPr>
        <p:txBody>
          <a:bodyPr wrap="square" rtlCol="0">
            <a:spAutoFit/>
          </a:bodyPr>
          <a:lstStyle/>
          <a:p>
            <a:r>
              <a:rPr lang="en-US" sz="800" dirty="0" smtClean="0"/>
              <a:t>Porterfield, Jason. Conducting Basic and Advanced Searches</a:t>
            </a:r>
            <a:r>
              <a:rPr lang="en-US" dirty="0" smtClean="0"/>
              <a:t>.</a:t>
            </a:r>
            <a:endParaRPr lang="en-US" dirty="0"/>
          </a:p>
        </p:txBody>
      </p:sp>
    </p:spTree>
    <p:extLst>
      <p:ext uri="{BB962C8B-B14F-4D97-AF65-F5344CB8AC3E}">
        <p14:creationId xmlns:p14="http://schemas.microsoft.com/office/powerpoint/2010/main" val="1980378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855663"/>
            <a:ext cx="86010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9181" y="6093768"/>
            <a:ext cx="7005637" cy="230832"/>
          </a:xfrm>
          <a:prstGeom prst="rect">
            <a:avLst/>
          </a:prstGeom>
          <a:noFill/>
        </p:spPr>
        <p:txBody>
          <a:bodyPr wrap="square" rtlCol="0">
            <a:spAutoFit/>
          </a:bodyPr>
          <a:lstStyle/>
          <a:p>
            <a:r>
              <a:rPr lang="en-US" sz="900" dirty="0" smtClean="0"/>
              <a:t>Moran, Mark, and Shannon Firth. “A Study of Students Online Research Behavior.” </a:t>
            </a:r>
            <a:r>
              <a:rPr lang="en-US" sz="900" dirty="0" err="1" smtClean="0"/>
              <a:t>Dulcinea</a:t>
            </a:r>
            <a:r>
              <a:rPr lang="en-US" sz="900" dirty="0" smtClean="0"/>
              <a:t> Media, Inc. April 30, 2010.</a:t>
            </a:r>
            <a:endParaRPr lang="en-US" sz="900" dirty="0"/>
          </a:p>
        </p:txBody>
      </p:sp>
    </p:spTree>
    <p:extLst>
      <p:ext uri="{BB962C8B-B14F-4D97-AF65-F5344CB8AC3E}">
        <p14:creationId xmlns:p14="http://schemas.microsoft.com/office/powerpoint/2010/main" val="1393217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189038"/>
            <a:ext cx="74961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9181" y="5943600"/>
            <a:ext cx="7005637" cy="230832"/>
          </a:xfrm>
          <a:prstGeom prst="rect">
            <a:avLst/>
          </a:prstGeom>
          <a:noFill/>
        </p:spPr>
        <p:txBody>
          <a:bodyPr wrap="square" rtlCol="0">
            <a:spAutoFit/>
          </a:bodyPr>
          <a:lstStyle/>
          <a:p>
            <a:r>
              <a:rPr lang="en-US" sz="900" dirty="0" smtClean="0"/>
              <a:t>Moran, Mark, and Shannon Firth. “A Study of Students Online Research Behavior.” </a:t>
            </a:r>
            <a:r>
              <a:rPr lang="en-US" sz="900" dirty="0" err="1" smtClean="0"/>
              <a:t>Dulcinea</a:t>
            </a:r>
            <a:r>
              <a:rPr lang="en-US" sz="900" dirty="0" smtClean="0"/>
              <a:t> Media, Inc. April 30, 2010.</a:t>
            </a:r>
            <a:endParaRPr lang="en-US" sz="900" dirty="0"/>
          </a:p>
        </p:txBody>
      </p:sp>
    </p:spTree>
    <p:extLst>
      <p:ext uri="{BB962C8B-B14F-4D97-AF65-F5344CB8AC3E}">
        <p14:creationId xmlns:p14="http://schemas.microsoft.com/office/powerpoint/2010/main" val="323427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Websites</a:t>
            </a:r>
            <a:endParaRPr lang="en-US" dirty="0"/>
          </a:p>
        </p:txBody>
      </p:sp>
      <p:sp>
        <p:nvSpPr>
          <p:cNvPr id="3" name="TextBox 2"/>
          <p:cNvSpPr txBox="1"/>
          <p:nvPr/>
        </p:nvSpPr>
        <p:spPr>
          <a:xfrm>
            <a:off x="747486" y="2590800"/>
            <a:ext cx="6324600" cy="2554545"/>
          </a:xfrm>
          <a:prstGeom prst="rect">
            <a:avLst/>
          </a:prstGeom>
          <a:noFill/>
        </p:spPr>
        <p:txBody>
          <a:bodyPr wrap="square" rtlCol="0">
            <a:spAutoFit/>
          </a:bodyPr>
          <a:lstStyle/>
          <a:p>
            <a:pPr marL="342900" indent="-342900">
              <a:buFont typeface="+mj-lt"/>
              <a:buAutoNum type="arabicPeriod"/>
            </a:pPr>
            <a:r>
              <a:rPr lang="en-US" sz="3200" dirty="0" smtClean="0"/>
              <a:t>Authority / Credentials</a:t>
            </a:r>
          </a:p>
          <a:p>
            <a:pPr marL="342900" indent="-342900">
              <a:buFont typeface="+mj-lt"/>
              <a:buAutoNum type="arabicPeriod"/>
            </a:pPr>
            <a:r>
              <a:rPr lang="en-US" sz="3200" dirty="0" smtClean="0"/>
              <a:t>Accuracy</a:t>
            </a:r>
          </a:p>
          <a:p>
            <a:pPr marL="342900" indent="-342900">
              <a:buFont typeface="+mj-lt"/>
              <a:buAutoNum type="arabicPeriod"/>
            </a:pPr>
            <a:r>
              <a:rPr lang="en-US" sz="3200" dirty="0" smtClean="0"/>
              <a:t>Relevancy</a:t>
            </a:r>
          </a:p>
          <a:p>
            <a:pPr marL="342900" indent="-342900">
              <a:buFont typeface="+mj-lt"/>
              <a:buAutoNum type="arabicPeriod"/>
            </a:pPr>
            <a:r>
              <a:rPr lang="en-US" sz="3200" dirty="0" smtClean="0"/>
              <a:t>Currency</a:t>
            </a:r>
          </a:p>
          <a:p>
            <a:pPr marL="342900" indent="-342900">
              <a:buFont typeface="+mj-lt"/>
              <a:buAutoNum type="arabicPeriod"/>
            </a:pPr>
            <a:r>
              <a:rPr lang="en-US" sz="3200" dirty="0" smtClean="0"/>
              <a:t>Reliability / Bias</a:t>
            </a:r>
            <a:endParaRPr lang="en-US" sz="3200" dirty="0"/>
          </a:p>
        </p:txBody>
      </p:sp>
    </p:spTree>
    <p:extLst>
      <p:ext uri="{BB962C8B-B14F-4D97-AF65-F5344CB8AC3E}">
        <p14:creationId xmlns:p14="http://schemas.microsoft.com/office/powerpoint/2010/main" val="1127476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086600" cy="2585323"/>
          </a:xfrm>
          <a:prstGeom prst="rect">
            <a:avLst/>
          </a:prstGeom>
          <a:noFill/>
        </p:spPr>
        <p:txBody>
          <a:bodyPr wrap="square" rtlCol="0">
            <a:spAutoFit/>
          </a:bodyPr>
          <a:lstStyle/>
          <a:p>
            <a:r>
              <a:rPr lang="en-US" sz="7200" dirty="0" smtClean="0"/>
              <a:t>“97% </a:t>
            </a:r>
            <a:r>
              <a:rPr lang="en-US" dirty="0" smtClean="0"/>
              <a:t>of students can </a:t>
            </a:r>
            <a:r>
              <a:rPr lang="en-US" b="1" dirty="0" smtClean="0"/>
              <a:t>define</a:t>
            </a:r>
            <a:r>
              <a:rPr lang="en-US" dirty="0" smtClean="0"/>
              <a:t> plagiarism but […] </a:t>
            </a:r>
            <a:r>
              <a:rPr lang="en-US" sz="7200" dirty="0" smtClean="0"/>
              <a:t>74% </a:t>
            </a:r>
            <a:r>
              <a:rPr lang="en-US" dirty="0" smtClean="0"/>
              <a:t>of students admit to violating their school’s academic integrity policy </a:t>
            </a:r>
            <a:r>
              <a:rPr lang="en-US" b="1" dirty="0" smtClean="0"/>
              <a:t>at least once</a:t>
            </a:r>
            <a:r>
              <a:rPr lang="en-US" dirty="0" smtClean="0"/>
              <a:t>.”</a:t>
            </a:r>
            <a:endParaRPr lang="en-US" dirty="0"/>
          </a:p>
        </p:txBody>
      </p:sp>
      <p:sp>
        <p:nvSpPr>
          <p:cNvPr id="3" name="TextBox 2"/>
          <p:cNvSpPr txBox="1"/>
          <p:nvPr/>
        </p:nvSpPr>
        <p:spPr>
          <a:xfrm>
            <a:off x="685800" y="6172200"/>
            <a:ext cx="7391400" cy="230832"/>
          </a:xfrm>
          <a:prstGeom prst="rect">
            <a:avLst/>
          </a:prstGeom>
          <a:noFill/>
        </p:spPr>
        <p:txBody>
          <a:bodyPr wrap="square" rtlCol="0">
            <a:spAutoFit/>
          </a:bodyPr>
          <a:lstStyle/>
          <a:p>
            <a:r>
              <a:rPr lang="en-US" sz="900" dirty="0" smtClean="0"/>
              <a:t>CREDO Information Literacy Survey in association with Librariesthriving.org</a:t>
            </a:r>
            <a:endParaRPr lang="en-US" sz="900" dirty="0"/>
          </a:p>
        </p:txBody>
      </p:sp>
    </p:spTree>
    <p:extLst>
      <p:ext uri="{BB962C8B-B14F-4D97-AF65-F5344CB8AC3E}">
        <p14:creationId xmlns:p14="http://schemas.microsoft.com/office/powerpoint/2010/main" val="587938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a:t>
            </a:r>
            <a:endParaRPr lang="en-US" dirty="0"/>
          </a:p>
        </p:txBody>
      </p:sp>
      <p:sp>
        <p:nvSpPr>
          <p:cNvPr id="3" name="Rectangle 2"/>
          <p:cNvSpPr/>
          <p:nvPr/>
        </p:nvSpPr>
        <p:spPr>
          <a:xfrm>
            <a:off x="762000" y="2286000"/>
            <a:ext cx="7315200" cy="2677656"/>
          </a:xfrm>
          <a:prstGeom prst="rect">
            <a:avLst/>
          </a:prstGeom>
        </p:spPr>
        <p:txBody>
          <a:bodyPr wrap="square">
            <a:spAutoFit/>
          </a:bodyPr>
          <a:lstStyle/>
          <a:p>
            <a:r>
              <a:rPr lang="en-US" dirty="0"/>
              <a:t> </a:t>
            </a:r>
            <a:r>
              <a:rPr lang="en-US" sz="2400" dirty="0"/>
              <a:t>Plagiarism is when you use someone else's words or ideas and pass them off as your own</a:t>
            </a:r>
            <a:r>
              <a:rPr lang="en-US" sz="2400" dirty="0" smtClean="0"/>
              <a:t>.</a:t>
            </a:r>
          </a:p>
          <a:p>
            <a:endParaRPr lang="en-US" sz="2400" dirty="0"/>
          </a:p>
          <a:p>
            <a:r>
              <a:rPr lang="en-US" sz="2400" dirty="0" smtClean="0"/>
              <a:t>You should give the </a:t>
            </a:r>
            <a:r>
              <a:rPr lang="en-US" sz="2400" dirty="0"/>
              <a:t>author and the </a:t>
            </a:r>
            <a:r>
              <a:rPr lang="en-US" sz="2400" dirty="0" smtClean="0"/>
              <a:t>source </a:t>
            </a:r>
            <a:r>
              <a:rPr lang="en-US" sz="2400" dirty="0"/>
              <a:t>credit for the information. Why? Because </a:t>
            </a:r>
            <a:r>
              <a:rPr lang="en-US" sz="2400" dirty="0" smtClean="0"/>
              <a:t>you </a:t>
            </a:r>
            <a:r>
              <a:rPr lang="en-US" sz="2400" dirty="0"/>
              <a:t>didn't know this information before </a:t>
            </a:r>
            <a:r>
              <a:rPr lang="en-US" sz="2400" dirty="0" smtClean="0"/>
              <a:t>you read this source. </a:t>
            </a:r>
            <a:r>
              <a:rPr lang="en-US" sz="2400" dirty="0"/>
              <a:t>These aren't </a:t>
            </a:r>
            <a:r>
              <a:rPr lang="en-US" sz="2400" dirty="0" smtClean="0"/>
              <a:t>your </a:t>
            </a:r>
            <a:r>
              <a:rPr lang="en-US" sz="2400" dirty="0"/>
              <a:t>thoughts or ideas</a:t>
            </a:r>
            <a:r>
              <a:rPr lang="en-US" dirty="0"/>
              <a:t>.</a:t>
            </a:r>
          </a:p>
        </p:txBody>
      </p:sp>
    </p:spTree>
    <p:extLst>
      <p:ext uri="{BB962C8B-B14F-4D97-AF65-F5344CB8AC3E}">
        <p14:creationId xmlns:p14="http://schemas.microsoft.com/office/powerpoint/2010/main" val="1934519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 Paraphrase, Quote</a:t>
            </a:r>
            <a:endParaRPr lang="en-US" dirty="0"/>
          </a:p>
        </p:txBody>
      </p:sp>
      <p:sp>
        <p:nvSpPr>
          <p:cNvPr id="3" name="TextBox 2"/>
          <p:cNvSpPr txBox="1"/>
          <p:nvPr/>
        </p:nvSpPr>
        <p:spPr>
          <a:xfrm>
            <a:off x="838200" y="1676400"/>
            <a:ext cx="7543800" cy="4247317"/>
          </a:xfrm>
          <a:prstGeom prst="rect">
            <a:avLst/>
          </a:prstGeom>
          <a:noFill/>
        </p:spPr>
        <p:txBody>
          <a:bodyPr wrap="square" rtlCol="0">
            <a:spAutoFit/>
          </a:bodyPr>
          <a:lstStyle/>
          <a:p>
            <a:r>
              <a:rPr lang="en-US" b="1" dirty="0" smtClean="0"/>
              <a:t>Summary</a:t>
            </a:r>
            <a:r>
              <a:rPr lang="en-US" dirty="0" smtClean="0"/>
              <a:t>: Telling the main idea(s) in less words without writing the same thing as the text. Use when there is a lot of information to talk about.</a:t>
            </a:r>
          </a:p>
          <a:p>
            <a:endParaRPr lang="en-US" dirty="0"/>
          </a:p>
          <a:p>
            <a:r>
              <a:rPr lang="en-US" b="1" dirty="0" smtClean="0">
                <a:hlinkClick r:id="rId3"/>
              </a:rPr>
              <a:t>Paraphrase</a:t>
            </a:r>
            <a:r>
              <a:rPr lang="en-US" b="1" dirty="0" smtClean="0"/>
              <a:t>: </a:t>
            </a:r>
            <a:r>
              <a:rPr lang="en-US" dirty="0" smtClean="0"/>
              <a:t>About the same length, includes main points, but they are rephrased, using different words and in different order. Use when you can rephrase better to show your point.</a:t>
            </a:r>
          </a:p>
          <a:p>
            <a:endParaRPr lang="en-US" b="1" dirty="0"/>
          </a:p>
          <a:p>
            <a:r>
              <a:rPr lang="en-US" b="1" dirty="0" smtClean="0"/>
              <a:t>Quote: </a:t>
            </a:r>
            <a:r>
              <a:rPr lang="en-US" dirty="0" smtClean="0"/>
              <a:t>Using the exact same words (usually just a sentence) and putting quotation marks around the sentence to show that they are not your words. Use when there is no way you could phrase better or when you are showing statistics.</a:t>
            </a:r>
          </a:p>
          <a:p>
            <a:endParaRPr lang="en-US" b="1" dirty="0"/>
          </a:p>
          <a:p>
            <a:r>
              <a:rPr lang="en-US" b="1" dirty="0" smtClean="0"/>
              <a:t>All summaries, paraphrases and quotes should have a citation at the end of the sentence, because they are not your ideas.</a:t>
            </a:r>
            <a:endParaRPr lang="en-US" b="1" dirty="0"/>
          </a:p>
        </p:txBody>
      </p:sp>
    </p:spTree>
    <p:extLst>
      <p:ext uri="{BB962C8B-B14F-4D97-AF65-F5344CB8AC3E}">
        <p14:creationId xmlns:p14="http://schemas.microsoft.com/office/powerpoint/2010/main" val="2716158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Entry Journal</a:t>
            </a:r>
            <a:endParaRPr lang="en-US" dirty="0"/>
          </a:p>
        </p:txBody>
      </p:sp>
      <p:sp>
        <p:nvSpPr>
          <p:cNvPr id="4" name="TextBox 3"/>
          <p:cNvSpPr txBox="1"/>
          <p:nvPr/>
        </p:nvSpPr>
        <p:spPr>
          <a:xfrm>
            <a:off x="1219200" y="1447800"/>
            <a:ext cx="6248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Forces students to analyze information.</a:t>
            </a:r>
          </a:p>
          <a:p>
            <a:pPr marL="285750" indent="-285750">
              <a:buFont typeface="Arial" panose="020B0604020202020204" pitchFamily="34" charset="0"/>
              <a:buChar char="•"/>
            </a:pPr>
            <a:r>
              <a:rPr lang="en-US" dirty="0" smtClean="0"/>
              <a:t>Shows the quote that they are summarizing or paraphrases.</a:t>
            </a:r>
          </a:p>
          <a:p>
            <a:pPr marL="285750" indent="-285750">
              <a:buFont typeface="Arial" panose="020B0604020202020204" pitchFamily="34" charset="0"/>
              <a:buChar char="•"/>
            </a:pPr>
            <a:r>
              <a:rPr lang="en-US" dirty="0" smtClean="0"/>
              <a:t>Asks students to say something significant </a:t>
            </a:r>
            <a:r>
              <a:rPr lang="en-US" b="1" dirty="0" smtClean="0"/>
              <a:t>about </a:t>
            </a:r>
            <a:r>
              <a:rPr lang="en-US" dirty="0" smtClean="0"/>
              <a:t>the information instead of just repeating it.</a:t>
            </a:r>
          </a:p>
        </p:txBody>
      </p:sp>
      <p:sp>
        <p:nvSpPr>
          <p:cNvPr id="5" name="TextBox 4"/>
          <p:cNvSpPr txBox="1"/>
          <p:nvPr/>
        </p:nvSpPr>
        <p:spPr>
          <a:xfrm>
            <a:off x="1219200" y="6631074"/>
            <a:ext cx="3962400" cy="215444"/>
          </a:xfrm>
          <a:prstGeom prst="rect">
            <a:avLst/>
          </a:prstGeom>
          <a:noFill/>
        </p:spPr>
        <p:txBody>
          <a:bodyPr wrap="square" rtlCol="0">
            <a:spAutoFit/>
          </a:bodyPr>
          <a:lstStyle/>
          <a:p>
            <a:r>
              <a:rPr lang="en-US" sz="800" dirty="0" smtClean="0"/>
              <a:t>Prospect High School (IL) DEJ form from school library </a:t>
            </a:r>
            <a:r>
              <a:rPr lang="en-US" sz="800" dirty="0" smtClean="0">
                <a:hlinkClick r:id="rId3"/>
              </a:rPr>
              <a:t>website</a:t>
            </a:r>
            <a:endParaRPr lang="en-US" sz="800" dirty="0"/>
          </a:p>
        </p:txBody>
      </p:sp>
      <p:grpSp>
        <p:nvGrpSpPr>
          <p:cNvPr id="6" name="Group 5"/>
          <p:cNvGrpSpPr/>
          <p:nvPr/>
        </p:nvGrpSpPr>
        <p:grpSpPr>
          <a:xfrm>
            <a:off x="1066800" y="2925128"/>
            <a:ext cx="7391400" cy="3551872"/>
            <a:chOff x="1600200" y="3436101"/>
            <a:chExt cx="6324600" cy="2741613"/>
          </a:xfrm>
        </p:grpSpPr>
        <p:sp>
          <p:nvSpPr>
            <p:cNvPr id="3" name="Rectangle 2"/>
            <p:cNvSpPr/>
            <p:nvPr/>
          </p:nvSpPr>
          <p:spPr>
            <a:xfrm>
              <a:off x="1600200" y="3436101"/>
              <a:ext cx="6324600" cy="27416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3436101"/>
              <a:ext cx="6100763"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51442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Sources</a:t>
            </a:r>
            <a:endParaRPr lang="en-US" dirty="0"/>
          </a:p>
        </p:txBody>
      </p:sp>
      <p:sp>
        <p:nvSpPr>
          <p:cNvPr id="3" name="TextBox 2"/>
          <p:cNvSpPr txBox="1"/>
          <p:nvPr/>
        </p:nvSpPr>
        <p:spPr>
          <a:xfrm>
            <a:off x="762000" y="3810000"/>
            <a:ext cx="7848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Handbooks prescribed by your school</a:t>
            </a:r>
          </a:p>
          <a:p>
            <a:pPr marL="285750" indent="-285750">
              <a:buFont typeface="Arial" panose="020B0604020202020204" pitchFamily="34" charset="0"/>
              <a:buChar char="•"/>
            </a:pPr>
            <a:r>
              <a:rPr lang="en-US" dirty="0" smtClean="0"/>
              <a:t>Purdue Online Writing Lab MLA </a:t>
            </a:r>
            <a:r>
              <a:rPr lang="en-US" dirty="0"/>
              <a:t>Formatting Guide:  </a:t>
            </a:r>
            <a:r>
              <a:rPr lang="en-US" dirty="0">
                <a:hlinkClick r:id="rId3"/>
              </a:rPr>
              <a:t>https://</a:t>
            </a:r>
            <a:r>
              <a:rPr lang="en-US" dirty="0" smtClean="0">
                <a:hlinkClick r:id="rId3"/>
              </a:rPr>
              <a:t>owl.english.purdue.edu/owl/resource/747/01</a:t>
            </a:r>
            <a:endParaRPr lang="en-US" dirty="0" smtClean="0"/>
          </a:p>
          <a:p>
            <a:pPr marL="285750" indent="-285750">
              <a:buFont typeface="Arial" panose="020B0604020202020204" pitchFamily="34" charset="0"/>
              <a:buChar char="•"/>
            </a:pPr>
            <a:r>
              <a:rPr lang="en-US" dirty="0" smtClean="0"/>
              <a:t>Databases at the bottom of the article</a:t>
            </a:r>
          </a:p>
          <a:p>
            <a:pPr marL="285750" indent="-285750">
              <a:buFont typeface="Arial" panose="020B0604020202020204" pitchFamily="34" charset="0"/>
              <a:buChar char="•"/>
            </a:pPr>
            <a:r>
              <a:rPr lang="en-US" dirty="0" err="1" smtClean="0"/>
              <a:t>EasyBib</a:t>
            </a:r>
            <a:r>
              <a:rPr lang="en-US" dirty="0"/>
              <a:t>: </a:t>
            </a:r>
            <a:r>
              <a:rPr lang="en-US" dirty="0">
                <a:hlinkClick r:id="rId4"/>
              </a:rPr>
              <a:t>http://www.easybib.com</a:t>
            </a:r>
            <a:r>
              <a:rPr lang="en-US" dirty="0" smtClean="0">
                <a:hlinkClick r:id="rId4"/>
              </a:rPr>
              <a:t>/</a:t>
            </a:r>
            <a:endParaRPr lang="en-US" dirty="0" smtClean="0"/>
          </a:p>
          <a:p>
            <a:pPr marL="285750" indent="-285750">
              <a:buFont typeface="Arial" panose="020B0604020202020204" pitchFamily="34" charset="0"/>
              <a:buChar char="•"/>
            </a:pPr>
            <a:r>
              <a:rPr lang="en-US" dirty="0" smtClean="0"/>
              <a:t>Citation Machine: </a:t>
            </a:r>
            <a:r>
              <a:rPr lang="en-US" dirty="0" smtClean="0">
                <a:hlinkClick r:id="rId5"/>
              </a:rPr>
              <a:t>http</a:t>
            </a:r>
            <a:r>
              <a:rPr lang="en-US" dirty="0">
                <a:hlinkClick r:id="rId5"/>
              </a:rPr>
              <a:t>://</a:t>
            </a:r>
            <a:r>
              <a:rPr lang="en-US" dirty="0" smtClean="0">
                <a:hlinkClick r:id="rId5"/>
              </a:rPr>
              <a:t>www.citationmachine.net/mla/cite-a-book</a:t>
            </a:r>
            <a:endParaRPr lang="en-US" dirty="0" smtClean="0"/>
          </a:p>
          <a:p>
            <a:pPr marL="285750" indent="-285750">
              <a:buFont typeface="Arial" panose="020B0604020202020204" pitchFamily="34" charset="0"/>
              <a:buChar char="•"/>
            </a:pPr>
            <a:r>
              <a:rPr lang="en-US" dirty="0"/>
              <a:t>Bib Me: </a:t>
            </a:r>
            <a:r>
              <a:rPr lang="en-US" dirty="0">
                <a:hlinkClick r:id="rId6"/>
              </a:rPr>
              <a:t>http://www.bibme.org</a:t>
            </a:r>
            <a:r>
              <a:rPr lang="en-US" dirty="0" smtClean="0">
                <a:hlinkClick r:id="rId6"/>
              </a:rPr>
              <a:t>/</a:t>
            </a:r>
            <a:endParaRPr lang="en-US" dirty="0" smtClean="0"/>
          </a:p>
          <a:p>
            <a:pPr marL="285750" indent="-285750">
              <a:buFont typeface="Arial" panose="020B0604020202020204" pitchFamily="34" charset="0"/>
              <a:buChar char="•"/>
            </a:pPr>
            <a:endParaRPr lang="en-US" dirty="0" smtClean="0"/>
          </a:p>
        </p:txBody>
      </p:sp>
      <p:sp>
        <p:nvSpPr>
          <p:cNvPr id="4" name="TextBox 3"/>
          <p:cNvSpPr txBox="1"/>
          <p:nvPr/>
        </p:nvSpPr>
        <p:spPr>
          <a:xfrm>
            <a:off x="914400" y="1447800"/>
            <a:ext cx="7391400" cy="2246769"/>
          </a:xfrm>
          <a:prstGeom prst="rect">
            <a:avLst/>
          </a:prstGeom>
          <a:noFill/>
        </p:spPr>
        <p:txBody>
          <a:bodyPr wrap="square" rtlCol="0">
            <a:spAutoFit/>
          </a:bodyPr>
          <a:lstStyle/>
          <a:p>
            <a:r>
              <a:rPr lang="en-US" sz="2000" dirty="0" smtClean="0">
                <a:solidFill>
                  <a:schemeClr val="accent1">
                    <a:lumMod val="40000"/>
                    <a:lumOff val="60000"/>
                  </a:schemeClr>
                </a:solidFill>
              </a:rPr>
              <a:t>A list of cited sources is called a </a:t>
            </a:r>
            <a:r>
              <a:rPr lang="en-US" sz="2000" b="1" dirty="0">
                <a:solidFill>
                  <a:schemeClr val="accent1">
                    <a:lumMod val="40000"/>
                    <a:lumOff val="60000"/>
                  </a:schemeClr>
                </a:solidFill>
              </a:rPr>
              <a:t>b</a:t>
            </a:r>
            <a:r>
              <a:rPr lang="en-US" sz="2000" b="1" dirty="0" smtClean="0">
                <a:solidFill>
                  <a:schemeClr val="accent1">
                    <a:lumMod val="40000"/>
                    <a:lumOff val="60000"/>
                  </a:schemeClr>
                </a:solidFill>
              </a:rPr>
              <a:t>ibliography</a:t>
            </a:r>
            <a:r>
              <a:rPr lang="en-US" sz="2000" dirty="0" smtClean="0">
                <a:solidFill>
                  <a:schemeClr val="accent1">
                    <a:lumMod val="40000"/>
                    <a:lumOff val="60000"/>
                  </a:schemeClr>
                </a:solidFill>
              </a:rPr>
              <a:t>. If you have more advanced students, include an </a:t>
            </a:r>
            <a:r>
              <a:rPr lang="en-US" sz="2000" b="1" dirty="0" smtClean="0">
                <a:solidFill>
                  <a:schemeClr val="accent1">
                    <a:lumMod val="40000"/>
                    <a:lumOff val="60000"/>
                  </a:schemeClr>
                </a:solidFill>
              </a:rPr>
              <a:t>in-text citations</a:t>
            </a:r>
            <a:r>
              <a:rPr lang="en-US" sz="2000" dirty="0" smtClean="0">
                <a:solidFill>
                  <a:schemeClr val="accent1">
                    <a:lumMod val="40000"/>
                    <a:lumOff val="60000"/>
                  </a:schemeClr>
                </a:solidFill>
              </a:rPr>
              <a:t> lesson.</a:t>
            </a:r>
          </a:p>
          <a:p>
            <a:endParaRPr lang="en-US" sz="2000" dirty="0">
              <a:solidFill>
                <a:schemeClr val="accent1">
                  <a:lumMod val="40000"/>
                  <a:lumOff val="60000"/>
                </a:schemeClr>
              </a:solidFill>
            </a:endParaRPr>
          </a:p>
          <a:p>
            <a:r>
              <a:rPr lang="en-US" sz="2000" dirty="0" smtClean="0">
                <a:solidFill>
                  <a:schemeClr val="accent1">
                    <a:lumMod val="40000"/>
                    <a:lumOff val="60000"/>
                  </a:schemeClr>
                </a:solidFill>
              </a:rPr>
              <a:t>We make a bibliography to show </a:t>
            </a:r>
            <a:r>
              <a:rPr lang="en-US" sz="2000" b="1" dirty="0" smtClean="0">
                <a:solidFill>
                  <a:schemeClr val="accent1">
                    <a:lumMod val="40000"/>
                    <a:lumOff val="60000"/>
                  </a:schemeClr>
                </a:solidFill>
              </a:rPr>
              <a:t>where</a:t>
            </a:r>
            <a:r>
              <a:rPr lang="en-US" sz="2000" dirty="0" smtClean="0">
                <a:solidFill>
                  <a:schemeClr val="accent1">
                    <a:lumMod val="40000"/>
                    <a:lumOff val="60000"/>
                  </a:schemeClr>
                </a:solidFill>
              </a:rPr>
              <a:t> we got information that we didn’t make up ourselves. This helps us avoid </a:t>
            </a:r>
            <a:r>
              <a:rPr lang="en-US" sz="2000" b="1" dirty="0" smtClean="0">
                <a:solidFill>
                  <a:schemeClr val="accent1">
                    <a:lumMod val="40000"/>
                    <a:lumOff val="60000"/>
                  </a:schemeClr>
                </a:solidFill>
              </a:rPr>
              <a:t>plagiarism</a:t>
            </a:r>
            <a:r>
              <a:rPr lang="en-US" sz="2000" dirty="0" smtClean="0">
                <a:solidFill>
                  <a:schemeClr val="accent1">
                    <a:lumMod val="40000"/>
                    <a:lumOff val="60000"/>
                  </a:schemeClr>
                </a:solidFill>
              </a:rPr>
              <a:t>.</a:t>
            </a:r>
            <a:endParaRPr lang="en-US" sz="2000" dirty="0">
              <a:solidFill>
                <a:schemeClr val="accent1">
                  <a:lumMod val="40000"/>
                  <a:lumOff val="60000"/>
                </a:schemeClr>
              </a:solidFill>
            </a:endParaRPr>
          </a:p>
        </p:txBody>
      </p:sp>
    </p:spTree>
    <p:extLst>
      <p:ext uri="{BB962C8B-B14F-4D97-AF65-F5344CB8AC3E}">
        <p14:creationId xmlns:p14="http://schemas.microsoft.com/office/powerpoint/2010/main" val="283036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1" y="1371600"/>
            <a:ext cx="71532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9181" y="5943600"/>
            <a:ext cx="7005637" cy="230832"/>
          </a:xfrm>
          <a:prstGeom prst="rect">
            <a:avLst/>
          </a:prstGeom>
          <a:noFill/>
        </p:spPr>
        <p:txBody>
          <a:bodyPr wrap="square" rtlCol="0">
            <a:spAutoFit/>
          </a:bodyPr>
          <a:lstStyle/>
          <a:p>
            <a:r>
              <a:rPr lang="en-US" sz="900" dirty="0" smtClean="0"/>
              <a:t>Moran, Mark, and Shannon Firth. “A Study of Students Online Research Behavior.” </a:t>
            </a:r>
            <a:r>
              <a:rPr lang="en-US" sz="900" dirty="0" err="1" smtClean="0"/>
              <a:t>Dulcinea</a:t>
            </a:r>
            <a:r>
              <a:rPr lang="en-US" sz="900" dirty="0" smtClean="0"/>
              <a:t> Media, Inc. April 30, 2010.</a:t>
            </a:r>
            <a:endParaRPr lang="en-US" sz="900" dirty="0"/>
          </a:p>
        </p:txBody>
      </p:sp>
    </p:spTree>
    <p:extLst>
      <p:ext uri="{BB962C8B-B14F-4D97-AF65-F5344CB8AC3E}">
        <p14:creationId xmlns:p14="http://schemas.microsoft.com/office/powerpoint/2010/main" val="4057968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Outlining: Why?</a:t>
            </a:r>
            <a:endParaRPr lang="en-US" dirty="0"/>
          </a:p>
        </p:txBody>
      </p:sp>
      <p:sp>
        <p:nvSpPr>
          <p:cNvPr id="3" name="TextBox 2"/>
          <p:cNvSpPr txBox="1"/>
          <p:nvPr/>
        </p:nvSpPr>
        <p:spPr>
          <a:xfrm>
            <a:off x="1219200" y="1905000"/>
            <a:ext cx="69342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Helps you organize your ideas</a:t>
            </a:r>
          </a:p>
          <a:p>
            <a:pPr marL="285750" indent="-285750">
              <a:buFont typeface="Arial" panose="020B0604020202020204" pitchFamily="34" charset="0"/>
              <a:buChar char="•"/>
            </a:pPr>
            <a:r>
              <a:rPr lang="en-US" sz="2800" dirty="0" smtClean="0"/>
              <a:t>Presents your material in a logical form</a:t>
            </a:r>
          </a:p>
          <a:p>
            <a:pPr marL="285750" indent="-285750">
              <a:buFont typeface="Arial" panose="020B0604020202020204" pitchFamily="34" charset="0"/>
              <a:buChar char="•"/>
            </a:pPr>
            <a:r>
              <a:rPr lang="en-US" sz="2800" dirty="0" smtClean="0"/>
              <a:t>Shows the relationships among ideas in your writing</a:t>
            </a:r>
          </a:p>
          <a:p>
            <a:pPr marL="285750" indent="-285750">
              <a:buFont typeface="Arial" panose="020B0604020202020204" pitchFamily="34" charset="0"/>
              <a:buChar char="•"/>
            </a:pPr>
            <a:r>
              <a:rPr lang="en-US" sz="2800" dirty="0" smtClean="0"/>
              <a:t>Constructs an ordered overview of your writing</a:t>
            </a:r>
          </a:p>
          <a:p>
            <a:pPr marL="285750" indent="-285750">
              <a:buFont typeface="Arial" panose="020B0604020202020204" pitchFamily="34" charset="0"/>
              <a:buChar char="•"/>
            </a:pPr>
            <a:r>
              <a:rPr lang="en-US" sz="2800" dirty="0" smtClean="0"/>
              <a:t>Defines boundaries and groups</a:t>
            </a:r>
            <a:endParaRPr lang="en-US" sz="2800" dirty="0"/>
          </a:p>
        </p:txBody>
      </p:sp>
      <p:sp>
        <p:nvSpPr>
          <p:cNvPr id="4" name="TextBox 3"/>
          <p:cNvSpPr txBox="1"/>
          <p:nvPr/>
        </p:nvSpPr>
        <p:spPr>
          <a:xfrm>
            <a:off x="1143000" y="6527376"/>
            <a:ext cx="8001000" cy="215444"/>
          </a:xfrm>
          <a:prstGeom prst="rect">
            <a:avLst/>
          </a:prstGeom>
          <a:noFill/>
        </p:spPr>
        <p:txBody>
          <a:bodyPr wrap="square" rtlCol="0">
            <a:spAutoFit/>
          </a:bodyPr>
          <a:lstStyle/>
          <a:p>
            <a:r>
              <a:rPr lang="en-US" sz="800" dirty="0" smtClean="0"/>
              <a:t>Taken directly from </a:t>
            </a:r>
            <a:r>
              <a:rPr lang="en-US" sz="800" dirty="0" smtClean="0">
                <a:hlinkClick r:id="rId3"/>
              </a:rPr>
              <a:t>Purdue Online Writing Lab</a:t>
            </a:r>
            <a:endParaRPr lang="en-US" sz="800" dirty="0"/>
          </a:p>
        </p:txBody>
      </p:sp>
    </p:spTree>
    <p:extLst>
      <p:ext uri="{BB962C8B-B14F-4D97-AF65-F5344CB8AC3E}">
        <p14:creationId xmlns:p14="http://schemas.microsoft.com/office/powerpoint/2010/main" val="4292555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Outlining: How?</a:t>
            </a:r>
            <a:endParaRPr lang="en-US" dirty="0"/>
          </a:p>
        </p:txBody>
      </p:sp>
      <p:sp>
        <p:nvSpPr>
          <p:cNvPr id="3" name="TextBox 2"/>
          <p:cNvSpPr txBox="1"/>
          <p:nvPr/>
        </p:nvSpPr>
        <p:spPr>
          <a:xfrm>
            <a:off x="838200" y="2362200"/>
            <a:ext cx="7010400" cy="3416320"/>
          </a:xfrm>
          <a:prstGeom prst="rect">
            <a:avLst/>
          </a:prstGeom>
          <a:noFill/>
        </p:spPr>
        <p:txBody>
          <a:bodyPr wrap="square" rtlCol="0">
            <a:spAutoFit/>
          </a:bodyPr>
          <a:lstStyle/>
          <a:p>
            <a:r>
              <a:rPr lang="en-US" sz="2400" b="1" dirty="0" smtClean="0"/>
              <a:t>Brainstorm</a:t>
            </a:r>
            <a:r>
              <a:rPr lang="en-US" sz="2400" dirty="0" smtClean="0"/>
              <a:t>: List all the ideas that you want to include.</a:t>
            </a:r>
          </a:p>
          <a:p>
            <a:endParaRPr lang="en-US" sz="2400" dirty="0"/>
          </a:p>
          <a:p>
            <a:r>
              <a:rPr lang="en-US" sz="2400" b="1" dirty="0" smtClean="0"/>
              <a:t>Organize</a:t>
            </a:r>
            <a:r>
              <a:rPr lang="en-US" sz="2400" dirty="0" smtClean="0"/>
              <a:t>: Group related ideas together.</a:t>
            </a:r>
          </a:p>
          <a:p>
            <a:endParaRPr lang="en-US" sz="2400" dirty="0"/>
          </a:p>
          <a:p>
            <a:r>
              <a:rPr lang="en-US" sz="2400" b="1" dirty="0" smtClean="0"/>
              <a:t>Order</a:t>
            </a:r>
            <a:r>
              <a:rPr lang="en-US" sz="2400" dirty="0" smtClean="0"/>
              <a:t>: Arrange material in each group from general to specific.</a:t>
            </a:r>
          </a:p>
          <a:p>
            <a:endParaRPr lang="en-US" sz="2400" dirty="0"/>
          </a:p>
          <a:p>
            <a:r>
              <a:rPr lang="en-US" sz="2400" b="1" dirty="0" smtClean="0"/>
              <a:t>Label</a:t>
            </a:r>
            <a:r>
              <a:rPr lang="en-US" sz="2400" dirty="0" smtClean="0"/>
              <a:t>: Create main and sub headings.</a:t>
            </a:r>
            <a:endParaRPr lang="en-US" sz="2400" dirty="0"/>
          </a:p>
        </p:txBody>
      </p:sp>
      <p:sp>
        <p:nvSpPr>
          <p:cNvPr id="4" name="TextBox 3"/>
          <p:cNvSpPr txBox="1"/>
          <p:nvPr/>
        </p:nvSpPr>
        <p:spPr>
          <a:xfrm>
            <a:off x="990600" y="6527376"/>
            <a:ext cx="8001000" cy="215444"/>
          </a:xfrm>
          <a:prstGeom prst="rect">
            <a:avLst/>
          </a:prstGeom>
          <a:noFill/>
        </p:spPr>
        <p:txBody>
          <a:bodyPr wrap="square" rtlCol="0">
            <a:spAutoFit/>
          </a:bodyPr>
          <a:lstStyle/>
          <a:p>
            <a:r>
              <a:rPr lang="en-US" sz="800" dirty="0" smtClean="0"/>
              <a:t>Taken directly from </a:t>
            </a:r>
            <a:r>
              <a:rPr lang="en-US" sz="800" dirty="0" smtClean="0">
                <a:hlinkClick r:id="rId3"/>
              </a:rPr>
              <a:t>Purdue Online Writing Lab</a:t>
            </a:r>
            <a:endParaRPr lang="en-US" sz="800" dirty="0"/>
          </a:p>
        </p:txBody>
      </p:sp>
    </p:spTree>
    <p:extLst>
      <p:ext uri="{BB962C8B-B14F-4D97-AF65-F5344CB8AC3E}">
        <p14:creationId xmlns:p14="http://schemas.microsoft.com/office/powerpoint/2010/main" val="2627101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Notefacts</a:t>
            </a:r>
            <a:endParaRPr lang="en-US" dirty="0"/>
          </a:p>
        </p:txBody>
      </p:sp>
      <p:sp>
        <p:nvSpPr>
          <p:cNvPr id="3" name="TextBox 2"/>
          <p:cNvSpPr txBox="1"/>
          <p:nvPr/>
        </p:nvSpPr>
        <p:spPr>
          <a:xfrm>
            <a:off x="381000" y="2209800"/>
            <a:ext cx="3200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Each source is assigned a number and placed in magnifying glass.</a:t>
            </a:r>
          </a:p>
          <a:p>
            <a:pPr marL="285750" indent="-285750">
              <a:buFont typeface="Arial" panose="020B0604020202020204" pitchFamily="34" charset="0"/>
              <a:buChar char="•"/>
            </a:pPr>
            <a:r>
              <a:rPr lang="en-US" dirty="0" err="1" smtClean="0"/>
              <a:t>Notefacts</a:t>
            </a:r>
            <a:r>
              <a:rPr lang="en-US" dirty="0" smtClean="0"/>
              <a:t> are short (notes) and true (facts).</a:t>
            </a:r>
          </a:p>
          <a:p>
            <a:pPr marL="285750" indent="-285750">
              <a:buFont typeface="Arial" panose="020B0604020202020204" pitchFamily="34" charset="0"/>
              <a:buChar char="•"/>
            </a:pPr>
            <a:r>
              <a:rPr lang="en-US" dirty="0" smtClean="0"/>
              <a:t>Documents sources and records original notes.</a:t>
            </a:r>
          </a:p>
          <a:p>
            <a:pPr marL="285750" indent="-285750">
              <a:buFont typeface="Arial" panose="020B0604020202020204" pitchFamily="34" charset="0"/>
              <a:buChar char="•"/>
            </a:pPr>
            <a:r>
              <a:rPr lang="en-US" dirty="0" smtClean="0"/>
              <a:t>Students can then color code their fact strips by subject.</a:t>
            </a:r>
          </a:p>
          <a:p>
            <a:pPr marL="285750" indent="-285750">
              <a:buFont typeface="Arial" panose="020B0604020202020204" pitchFamily="34" charset="0"/>
              <a:buChar char="•"/>
            </a:pPr>
            <a:r>
              <a:rPr lang="en-US" dirty="0" smtClean="0"/>
              <a:t>Match colors at the end to make an outline.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063" y="609600"/>
            <a:ext cx="453725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35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Research Questions / Task Definition</a:t>
            </a:r>
            <a:endParaRPr lang="en-US" b="1" dirty="0"/>
          </a:p>
        </p:txBody>
      </p:sp>
      <p:sp>
        <p:nvSpPr>
          <p:cNvPr id="3" name="TextBox 2"/>
          <p:cNvSpPr txBox="1"/>
          <p:nvPr/>
        </p:nvSpPr>
        <p:spPr>
          <a:xfrm>
            <a:off x="533400" y="2667000"/>
            <a:ext cx="8001000" cy="2554545"/>
          </a:xfrm>
          <a:prstGeom prst="rect">
            <a:avLst/>
          </a:prstGeom>
          <a:noFill/>
        </p:spPr>
        <p:txBody>
          <a:bodyPr wrap="square" rtlCol="0">
            <a:spAutoFit/>
          </a:bodyPr>
          <a:lstStyle/>
          <a:p>
            <a:r>
              <a:rPr lang="en-US" sz="4000" dirty="0" smtClean="0"/>
              <a:t>What is  my assignment asking me to find out?</a:t>
            </a:r>
          </a:p>
          <a:p>
            <a:endParaRPr lang="en-US" sz="4000" dirty="0" smtClean="0"/>
          </a:p>
          <a:p>
            <a:r>
              <a:rPr lang="en-US" sz="4000" dirty="0" smtClean="0"/>
              <a:t>What questions do I want to answer?</a:t>
            </a:r>
          </a:p>
        </p:txBody>
      </p:sp>
    </p:spTree>
    <p:extLst>
      <p:ext uri="{BB962C8B-B14F-4D97-AF65-F5344CB8AC3E}">
        <p14:creationId xmlns:p14="http://schemas.microsoft.com/office/powerpoint/2010/main" val="80627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Keywords</a:t>
            </a:r>
            <a:endParaRPr lang="en-US" b="1" dirty="0"/>
          </a:p>
        </p:txBody>
      </p:sp>
      <p:sp>
        <p:nvSpPr>
          <p:cNvPr id="4" name="Rectangle 3"/>
          <p:cNvSpPr/>
          <p:nvPr/>
        </p:nvSpPr>
        <p:spPr>
          <a:xfrm>
            <a:off x="1051560" y="2599283"/>
            <a:ext cx="7467600" cy="2308324"/>
          </a:xfrm>
          <a:prstGeom prst="rect">
            <a:avLst/>
          </a:prstGeom>
        </p:spPr>
        <p:txBody>
          <a:bodyPr wrap="square">
            <a:spAutoFit/>
          </a:bodyPr>
          <a:lstStyle/>
          <a:p>
            <a:r>
              <a:rPr lang="en-US" sz="3600" dirty="0" smtClean="0"/>
              <a:t>What are keywords?</a:t>
            </a:r>
          </a:p>
          <a:p>
            <a:endParaRPr lang="en-US" sz="3600" dirty="0"/>
          </a:p>
          <a:p>
            <a:r>
              <a:rPr lang="en-US" sz="3600" dirty="0" smtClean="0"/>
              <a:t>Why </a:t>
            </a:r>
            <a:r>
              <a:rPr lang="en-US" sz="3600" dirty="0"/>
              <a:t>is it important to choose the right keywords? </a:t>
            </a:r>
          </a:p>
        </p:txBody>
      </p:sp>
    </p:spTree>
    <p:extLst>
      <p:ext uri="{BB962C8B-B14F-4D97-AF65-F5344CB8AC3E}">
        <p14:creationId xmlns:p14="http://schemas.microsoft.com/office/powerpoint/2010/main" val="3514457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b="1" dirty="0"/>
              <a:t>What steps can help you choose the best keywords for your searches? </a:t>
            </a:r>
            <a:r>
              <a:rPr lang="en-US" dirty="0"/>
              <a:t/>
            </a:r>
            <a:br>
              <a:rPr lang="en-US" dirty="0"/>
            </a:br>
            <a:endParaRPr lang="en-US" dirty="0"/>
          </a:p>
        </p:txBody>
      </p:sp>
      <p:sp>
        <p:nvSpPr>
          <p:cNvPr id="4" name="Rectangle 3"/>
          <p:cNvSpPr/>
          <p:nvPr/>
        </p:nvSpPr>
        <p:spPr>
          <a:xfrm>
            <a:off x="838200" y="1798499"/>
            <a:ext cx="7543800" cy="5078313"/>
          </a:xfrm>
          <a:prstGeom prst="rect">
            <a:avLst/>
          </a:prstGeom>
        </p:spPr>
        <p:txBody>
          <a:bodyPr wrap="square">
            <a:spAutoFit/>
          </a:bodyPr>
          <a:lstStyle/>
          <a:p>
            <a:r>
              <a:rPr lang="en-US" dirty="0"/>
              <a:t> 1. First, write one or two sentences about your topic</a:t>
            </a:r>
            <a:r>
              <a:rPr lang="en-US" dirty="0" smtClean="0"/>
              <a:t>. You can use your research question.</a:t>
            </a:r>
            <a:endParaRPr lang="en-US" dirty="0"/>
          </a:p>
          <a:p>
            <a:endParaRPr lang="en-US" dirty="0"/>
          </a:p>
          <a:p>
            <a:r>
              <a:rPr lang="en-US" dirty="0"/>
              <a:t>2. Next, underline all of the specific words that describe your topic.</a:t>
            </a:r>
          </a:p>
          <a:p>
            <a:endParaRPr lang="en-US" dirty="0"/>
          </a:p>
          <a:p>
            <a:r>
              <a:rPr lang="en-US" dirty="0"/>
              <a:t>3. Make a separate list of these specific words.</a:t>
            </a:r>
          </a:p>
          <a:p>
            <a:endParaRPr lang="en-US" dirty="0"/>
          </a:p>
          <a:p>
            <a:r>
              <a:rPr lang="en-US" dirty="0"/>
              <a:t>4. Add to your list any other words that mean the same thing (synonyms) or are related terms.</a:t>
            </a:r>
          </a:p>
          <a:p>
            <a:endParaRPr lang="en-US" dirty="0"/>
          </a:p>
          <a:p>
            <a:r>
              <a:rPr lang="en-US" dirty="0"/>
              <a:t>5. Think of more words or phrases that describe the larger topic, of which your topic is a part. Add those to the list</a:t>
            </a:r>
            <a:r>
              <a:rPr lang="en-US" dirty="0" smtClean="0"/>
              <a:t>. (general / wide search)</a:t>
            </a:r>
            <a:endParaRPr lang="en-US" dirty="0"/>
          </a:p>
          <a:p>
            <a:endParaRPr lang="en-US" dirty="0"/>
          </a:p>
          <a:p>
            <a:r>
              <a:rPr lang="en-US" dirty="0"/>
              <a:t>6. Think of more words or phrases that are subtopics of your topic which might help you </a:t>
            </a:r>
            <a:r>
              <a:rPr lang="en-US" dirty="0" smtClean="0"/>
              <a:t>find </a:t>
            </a:r>
            <a:r>
              <a:rPr lang="en-US" dirty="0"/>
              <a:t>useful information. Add those to the list</a:t>
            </a:r>
            <a:r>
              <a:rPr lang="en-US" dirty="0" smtClean="0"/>
              <a:t>. (specific / narrow search)</a:t>
            </a:r>
            <a:endParaRPr lang="en-US" dirty="0"/>
          </a:p>
        </p:txBody>
      </p:sp>
      <p:sp>
        <p:nvSpPr>
          <p:cNvPr id="5" name="TextBox 4"/>
          <p:cNvSpPr txBox="1"/>
          <p:nvPr/>
        </p:nvSpPr>
        <p:spPr>
          <a:xfrm>
            <a:off x="5334000" y="6523804"/>
            <a:ext cx="3352800" cy="369332"/>
          </a:xfrm>
          <a:prstGeom prst="rect">
            <a:avLst/>
          </a:prstGeom>
          <a:noFill/>
        </p:spPr>
        <p:txBody>
          <a:bodyPr wrap="square" rtlCol="0">
            <a:spAutoFit/>
          </a:bodyPr>
          <a:lstStyle/>
          <a:p>
            <a:r>
              <a:rPr lang="en-US" sz="800" dirty="0" smtClean="0"/>
              <a:t>Cambridge </a:t>
            </a:r>
            <a:r>
              <a:rPr lang="en-US" sz="800" dirty="0" err="1" smtClean="0"/>
              <a:t>Ringe</a:t>
            </a:r>
            <a:r>
              <a:rPr lang="en-US" sz="800" dirty="0" smtClean="0"/>
              <a:t> &amp; Latin School Big 6 Research Guide</a:t>
            </a:r>
            <a:r>
              <a:rPr lang="en-US" dirty="0" smtClean="0"/>
              <a:t>.</a:t>
            </a:r>
            <a:endParaRPr lang="en-US" dirty="0"/>
          </a:p>
        </p:txBody>
      </p:sp>
    </p:spTree>
    <p:extLst>
      <p:ext uri="{BB962C8B-B14F-4D97-AF65-F5344CB8AC3E}">
        <p14:creationId xmlns:p14="http://schemas.microsoft.com/office/powerpoint/2010/main" val="2806503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58354"/>
            <a:ext cx="8109893" cy="509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381000"/>
            <a:ext cx="8153400" cy="584775"/>
          </a:xfrm>
          <a:prstGeom prst="rect">
            <a:avLst/>
          </a:prstGeom>
          <a:noFill/>
        </p:spPr>
        <p:txBody>
          <a:bodyPr wrap="square" rtlCol="0">
            <a:spAutoFit/>
          </a:bodyPr>
          <a:lstStyle/>
          <a:p>
            <a:r>
              <a:rPr lang="en-US" sz="3200" b="1" dirty="0" smtClean="0">
                <a:solidFill>
                  <a:schemeClr val="accent1"/>
                </a:solidFill>
              </a:rPr>
              <a:t>Sources that Teens Use for Researching</a:t>
            </a:r>
            <a:endParaRPr lang="en-US" sz="3200" b="1" dirty="0">
              <a:solidFill>
                <a:schemeClr val="accent1"/>
              </a:solidFill>
            </a:endParaRPr>
          </a:p>
        </p:txBody>
      </p:sp>
      <p:sp>
        <p:nvSpPr>
          <p:cNvPr id="3" name="TextBox 2"/>
          <p:cNvSpPr txBox="1"/>
          <p:nvPr/>
        </p:nvSpPr>
        <p:spPr>
          <a:xfrm>
            <a:off x="304800" y="6368534"/>
            <a:ext cx="8262293" cy="369332"/>
          </a:xfrm>
          <a:prstGeom prst="rect">
            <a:avLst/>
          </a:prstGeom>
          <a:noFill/>
        </p:spPr>
        <p:txBody>
          <a:bodyPr wrap="square" rtlCol="0">
            <a:spAutoFit/>
          </a:bodyPr>
          <a:lstStyle/>
          <a:p>
            <a:r>
              <a:rPr lang="en-US" sz="900" dirty="0"/>
              <a:t>Kristen Purcell, Lee </a:t>
            </a:r>
            <a:r>
              <a:rPr lang="en-US" sz="900" dirty="0" err="1"/>
              <a:t>Rainie</a:t>
            </a:r>
            <a:r>
              <a:rPr lang="en-US" sz="900" dirty="0"/>
              <a:t>, Alan Heaps, Judy Buchanan, Linda Friedrich, Amanda </a:t>
            </a:r>
            <a:r>
              <a:rPr lang="en-US" sz="900" dirty="0" err="1"/>
              <a:t>Jacklin</a:t>
            </a:r>
            <a:r>
              <a:rPr lang="en-US" sz="900" dirty="0"/>
              <a:t>, Clara Chen and Kathryn </a:t>
            </a:r>
            <a:r>
              <a:rPr lang="en-US" sz="900" dirty="0" err="1" smtClean="0"/>
              <a:t>Zickuhr</a:t>
            </a:r>
            <a:r>
              <a:rPr lang="en-US" sz="900" dirty="0" smtClean="0"/>
              <a:t>. “How Teens Do Research in the Digital World.” PEW Research Internet Project.  Nov. 1, 2012.</a:t>
            </a:r>
            <a:endParaRPr lang="en-US" sz="900" dirty="0"/>
          </a:p>
        </p:txBody>
      </p:sp>
    </p:spTree>
    <p:extLst>
      <p:ext uri="{BB962C8B-B14F-4D97-AF65-F5344CB8AC3E}">
        <p14:creationId xmlns:p14="http://schemas.microsoft.com/office/powerpoint/2010/main" val="111127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869950"/>
            <a:ext cx="856297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9181" y="6246168"/>
            <a:ext cx="7005637" cy="230832"/>
          </a:xfrm>
          <a:prstGeom prst="rect">
            <a:avLst/>
          </a:prstGeom>
          <a:noFill/>
        </p:spPr>
        <p:txBody>
          <a:bodyPr wrap="square" rtlCol="0">
            <a:spAutoFit/>
          </a:bodyPr>
          <a:lstStyle/>
          <a:p>
            <a:r>
              <a:rPr lang="en-US" sz="900" dirty="0" smtClean="0"/>
              <a:t>Moran, Mark, and Shannon Firth. “A Study of Students Online Research Behavior.” </a:t>
            </a:r>
            <a:r>
              <a:rPr lang="en-US" sz="900" dirty="0" err="1" smtClean="0"/>
              <a:t>Dulcinea</a:t>
            </a:r>
            <a:r>
              <a:rPr lang="en-US" sz="900" dirty="0" smtClean="0"/>
              <a:t> Media, Inc. April 30, 2010.</a:t>
            </a:r>
            <a:endParaRPr lang="en-US" sz="900" dirty="0"/>
          </a:p>
        </p:txBody>
      </p:sp>
    </p:spTree>
    <p:extLst>
      <p:ext uri="{BB962C8B-B14F-4D97-AF65-F5344CB8AC3E}">
        <p14:creationId xmlns:p14="http://schemas.microsoft.com/office/powerpoint/2010/main" val="35848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Search Site</a:t>
            </a:r>
            <a:endParaRPr lang="en-US" dirty="0"/>
          </a:p>
        </p:txBody>
      </p:sp>
      <p:sp>
        <p:nvSpPr>
          <p:cNvPr id="3" name="Rectangle 2"/>
          <p:cNvSpPr/>
          <p:nvPr/>
        </p:nvSpPr>
        <p:spPr>
          <a:xfrm>
            <a:off x="762000" y="1700748"/>
            <a:ext cx="7696200" cy="3785652"/>
          </a:xfrm>
          <a:prstGeom prst="rect">
            <a:avLst/>
          </a:prstGeom>
        </p:spPr>
        <p:txBody>
          <a:bodyPr wrap="square">
            <a:spAutoFit/>
          </a:bodyPr>
          <a:lstStyle/>
          <a:p>
            <a:r>
              <a:rPr lang="en-US" sz="2400" b="1" dirty="0" smtClean="0"/>
              <a:t>Search </a:t>
            </a:r>
            <a:r>
              <a:rPr lang="en-US" sz="2400" b="1" dirty="0"/>
              <a:t>engine</a:t>
            </a:r>
            <a:r>
              <a:rPr lang="en-US" sz="2400" dirty="0"/>
              <a:t>: a site that </a:t>
            </a:r>
            <a:r>
              <a:rPr lang="en-US" sz="2400" dirty="0" smtClean="0"/>
              <a:t>uses computer </a:t>
            </a:r>
            <a:r>
              <a:rPr lang="en-US" sz="2400" dirty="0"/>
              <a:t>programs to search </a:t>
            </a:r>
            <a:r>
              <a:rPr lang="en-US" sz="2400" dirty="0" smtClean="0"/>
              <a:t>for information </a:t>
            </a:r>
            <a:r>
              <a:rPr lang="en-US" sz="2400" dirty="0"/>
              <a:t>on the Web</a:t>
            </a:r>
          </a:p>
          <a:p>
            <a:endParaRPr lang="en-US" sz="2400" b="1" dirty="0" smtClean="0"/>
          </a:p>
          <a:p>
            <a:r>
              <a:rPr lang="en-US" sz="2400" b="1" dirty="0" smtClean="0"/>
              <a:t>Index</a:t>
            </a:r>
            <a:r>
              <a:rPr lang="en-US" sz="2400" dirty="0"/>
              <a:t>: a place </a:t>
            </a:r>
            <a:r>
              <a:rPr lang="en-US" sz="2400" dirty="0" smtClean="0"/>
              <a:t>where information </a:t>
            </a:r>
            <a:r>
              <a:rPr lang="en-US" sz="2400" dirty="0"/>
              <a:t>is stored </a:t>
            </a:r>
            <a:r>
              <a:rPr lang="en-US" sz="2400" dirty="0" smtClean="0"/>
              <a:t>and organized</a:t>
            </a:r>
            <a:endParaRPr lang="en-US" sz="2400" dirty="0"/>
          </a:p>
          <a:p>
            <a:endParaRPr lang="en-US" sz="2400" b="1" dirty="0" smtClean="0"/>
          </a:p>
          <a:p>
            <a:r>
              <a:rPr lang="en-US" sz="2400" b="1" dirty="0" smtClean="0"/>
              <a:t>Directory</a:t>
            </a:r>
            <a:r>
              <a:rPr lang="en-US" sz="2400" dirty="0"/>
              <a:t>: a site that </a:t>
            </a:r>
            <a:r>
              <a:rPr lang="en-US" sz="2400" dirty="0" smtClean="0"/>
              <a:t>uses people </a:t>
            </a:r>
            <a:r>
              <a:rPr lang="en-US" sz="2400" dirty="0"/>
              <a:t>to search the Web and </a:t>
            </a:r>
            <a:r>
              <a:rPr lang="en-US" sz="2400" dirty="0" smtClean="0"/>
              <a:t>put together information </a:t>
            </a:r>
            <a:r>
              <a:rPr lang="en-US" sz="2400" dirty="0"/>
              <a:t>on </a:t>
            </a:r>
            <a:r>
              <a:rPr lang="en-US" sz="2400" dirty="0" smtClean="0"/>
              <a:t>different subjects</a:t>
            </a:r>
            <a:endParaRPr lang="en-US" sz="2400" dirty="0"/>
          </a:p>
          <a:p>
            <a:endParaRPr lang="en-US" sz="2400" b="1" dirty="0" smtClean="0"/>
          </a:p>
          <a:p>
            <a:r>
              <a:rPr lang="en-US" sz="2400" b="1" dirty="0" smtClean="0"/>
              <a:t>Meta-search </a:t>
            </a:r>
            <a:r>
              <a:rPr lang="en-US" sz="2400" b="1" dirty="0"/>
              <a:t>engine</a:t>
            </a:r>
            <a:r>
              <a:rPr lang="en-US" sz="2400" dirty="0"/>
              <a:t>: a </a:t>
            </a:r>
            <a:r>
              <a:rPr lang="en-US" sz="2400" dirty="0" smtClean="0"/>
              <a:t>site that </a:t>
            </a:r>
            <a:r>
              <a:rPr lang="en-US" sz="2400" dirty="0"/>
              <a:t>sends inputted keywords </a:t>
            </a:r>
            <a:r>
              <a:rPr lang="en-US" sz="2400" dirty="0" smtClean="0"/>
              <a:t>to several </a:t>
            </a:r>
            <a:r>
              <a:rPr lang="en-US" sz="2400" dirty="0"/>
              <a:t>different search </a:t>
            </a:r>
            <a:r>
              <a:rPr lang="en-US" sz="2400" dirty="0" smtClean="0"/>
              <a:t>engines at </a:t>
            </a:r>
            <a:r>
              <a:rPr lang="en-US" sz="2400" dirty="0"/>
              <a:t>the same time</a:t>
            </a:r>
          </a:p>
        </p:txBody>
      </p:sp>
    </p:spTree>
    <p:extLst>
      <p:ext uri="{BB962C8B-B14F-4D97-AF65-F5344CB8AC3E}">
        <p14:creationId xmlns:p14="http://schemas.microsoft.com/office/powerpoint/2010/main" val="3101477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1284288"/>
            <a:ext cx="71532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9181" y="5943600"/>
            <a:ext cx="7005637" cy="230832"/>
          </a:xfrm>
          <a:prstGeom prst="rect">
            <a:avLst/>
          </a:prstGeom>
          <a:noFill/>
        </p:spPr>
        <p:txBody>
          <a:bodyPr wrap="square" rtlCol="0">
            <a:spAutoFit/>
          </a:bodyPr>
          <a:lstStyle/>
          <a:p>
            <a:r>
              <a:rPr lang="en-US" sz="900" dirty="0" smtClean="0"/>
              <a:t>Moran, Mark, and Shannon Firth. “A Study of Students Online Research Behavior.” </a:t>
            </a:r>
            <a:r>
              <a:rPr lang="en-US" sz="900" dirty="0" err="1" smtClean="0"/>
              <a:t>Dulcinea</a:t>
            </a:r>
            <a:r>
              <a:rPr lang="en-US" sz="900" dirty="0" smtClean="0"/>
              <a:t> Media, Inc. April 30, 2010.</a:t>
            </a:r>
            <a:endParaRPr lang="en-US" sz="900" dirty="0"/>
          </a:p>
        </p:txBody>
      </p:sp>
    </p:spTree>
    <p:extLst>
      <p:ext uri="{BB962C8B-B14F-4D97-AF65-F5344CB8AC3E}">
        <p14:creationId xmlns:p14="http://schemas.microsoft.com/office/powerpoint/2010/main" val="9486619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912</TotalTime>
  <Words>2206</Words>
  <Application>Microsoft Office PowerPoint</Application>
  <PresentationFormat>On-screen Show (4:3)</PresentationFormat>
  <Paragraphs>206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Verve</vt:lpstr>
      <vt:lpstr>Research Process Part 2</vt:lpstr>
      <vt:lpstr>PowerPoint Presentation</vt:lpstr>
      <vt:lpstr>Research Questions / Task Definition</vt:lpstr>
      <vt:lpstr>Research Keywords</vt:lpstr>
      <vt:lpstr>What steps can help you choose the best keywords for your searches?  </vt:lpstr>
      <vt:lpstr>PowerPoint Presentation</vt:lpstr>
      <vt:lpstr>PowerPoint Presentation</vt:lpstr>
      <vt:lpstr>Choosing a Search Site</vt:lpstr>
      <vt:lpstr>PowerPoint Presentation</vt:lpstr>
      <vt:lpstr>Search Strategies</vt:lpstr>
      <vt:lpstr>PowerPoint Presentation</vt:lpstr>
      <vt:lpstr>PowerPoint Presentation</vt:lpstr>
      <vt:lpstr>PowerPoint Presentation</vt:lpstr>
      <vt:lpstr>Evaluating Websites</vt:lpstr>
      <vt:lpstr>PowerPoint Presentation</vt:lpstr>
      <vt:lpstr>Plagiarism</vt:lpstr>
      <vt:lpstr>Summarize, Paraphrase, Quote</vt:lpstr>
      <vt:lpstr>Double Entry Journal</vt:lpstr>
      <vt:lpstr>Citing Sources</vt:lpstr>
      <vt:lpstr>Outlining: Why?</vt:lpstr>
      <vt:lpstr>Outlining: How?</vt:lpstr>
      <vt:lpstr>Notefacts</vt:lpstr>
    </vt:vector>
  </TitlesOfParts>
  <Company>Lake Villa District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Process II: K-5</dc:title>
  <dc:creator>Rachel A. Reinwald</dc:creator>
  <cp:lastModifiedBy>Rachel A. Reinwald</cp:lastModifiedBy>
  <cp:revision>53</cp:revision>
  <cp:lastPrinted>2014-05-12T20:34:11Z</cp:lastPrinted>
  <dcterms:created xsi:type="dcterms:W3CDTF">2014-04-29T15:06:05Z</dcterms:created>
  <dcterms:modified xsi:type="dcterms:W3CDTF">2014-05-12T20:38:05Z</dcterms:modified>
</cp:coreProperties>
</file>